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8.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4" r:id="rId5"/>
    <p:sldMasterId id="2147483691" r:id="rId6"/>
    <p:sldMasterId id="2147483757" r:id="rId7"/>
    <p:sldMasterId id="2147483790" r:id="rId8"/>
    <p:sldMasterId id="2147483798" r:id="rId9"/>
    <p:sldMasterId id="2147483808" r:id="rId10"/>
    <p:sldMasterId id="2147483863" r:id="rId11"/>
  </p:sldMasterIdLst>
  <p:notesMasterIdLst>
    <p:notesMasterId r:id="rId24"/>
  </p:notesMasterIdLst>
  <p:sldIdLst>
    <p:sldId id="256" r:id="rId12"/>
    <p:sldId id="2145706639" r:id="rId13"/>
    <p:sldId id="2147472368" r:id="rId14"/>
    <p:sldId id="2145706880" r:id="rId15"/>
    <p:sldId id="2145706561" r:id="rId16"/>
    <p:sldId id="2145706640" r:id="rId17"/>
    <p:sldId id="2147472370" r:id="rId18"/>
    <p:sldId id="263" r:id="rId19"/>
    <p:sldId id="2145707088" r:id="rId20"/>
    <p:sldId id="257" r:id="rId21"/>
    <p:sldId id="2145707090" r:id="rId22"/>
    <p:sldId id="293" r:id="rId2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88F69-6E3F-41AA-9D5A-86F89C1382DE}" v="40" dt="2023-10-03T07:40:53.290"/>
    <p1510:client id="{AE2992B4-F5C2-63ED-3173-711546166C40}" v="26" dt="2023-10-03T07:03:25.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AF11-4B94-9622-BFE5B72FC45B}"/>
              </c:ext>
            </c:extLst>
          </c:dPt>
          <c:dPt>
            <c:idx val="1"/>
            <c:invertIfNegative val="0"/>
            <c:bubble3D val="0"/>
            <c:extLst>
              <c:ext xmlns:c16="http://schemas.microsoft.com/office/drawing/2014/chart" uri="{C3380CC4-5D6E-409C-BE32-E72D297353CC}">
                <c16:uniqueId val="{00000003-AF11-4B94-9622-BFE5B72FC45B}"/>
              </c:ext>
            </c:extLst>
          </c:dPt>
          <c:dPt>
            <c:idx val="2"/>
            <c:invertIfNegative val="0"/>
            <c:bubble3D val="0"/>
            <c:extLst>
              <c:ext xmlns:c16="http://schemas.microsoft.com/office/drawing/2014/chart" uri="{C3380CC4-5D6E-409C-BE32-E72D297353CC}">
                <c16:uniqueId val="{00000005-AF11-4B94-9622-BFE5B72FC45B}"/>
              </c:ext>
            </c:extLst>
          </c:dPt>
          <c:dPt>
            <c:idx val="3"/>
            <c:invertIfNegative val="0"/>
            <c:bubble3D val="0"/>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err="1">
                <a:latin typeface="+mj-lt"/>
                <a:cs typeface="Poppins ExtraBold" panose="00000900000000000000" pitchFamily="2" charset="0"/>
              </a:rPr>
              <a:t>Otsikko</a:t>
            </a:r>
            <a:endParaRPr lang="en-US" b="1">
              <a:latin typeface="+mj-lt"/>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6A219-8CDA-400B-BAC8-770129839BD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i-FI"/>
        </a:p>
      </dgm:t>
    </dgm:pt>
    <dgm:pt modelId="{3D3156C1-8162-4255-A73E-C952DE35230F}">
      <dgm:prSet phldrT="[Teksti]" custT="1"/>
      <dgm:spPr>
        <a:solidFill>
          <a:schemeClr val="accent1"/>
        </a:solidFill>
        <a:ln>
          <a:solidFill>
            <a:schemeClr val="accent1"/>
          </a:solidFill>
        </a:ln>
      </dgm:spPr>
      <dgm:t>
        <a:bodyPr/>
        <a:lstStyle/>
        <a:p>
          <a:pPr algn="ctr"/>
          <a:endParaRPr lang="fi-FI" sz="1800">
            <a:latin typeface="poppins extralight" panose="00000300000000000000"/>
          </a:endParaRPr>
        </a:p>
        <a:p>
          <a:pPr algn="ctr"/>
          <a:r>
            <a:rPr lang="fi-FI" sz="1800" b="1">
              <a:latin typeface="Verdana Pro"/>
            </a:rPr>
            <a:t>Investointi 4</a:t>
          </a:r>
        </a:p>
      </dgm:t>
    </dgm:pt>
    <dgm:pt modelId="{16DCE86C-AFAB-4113-A158-85727BD89F89}" type="sibTrans" cxnId="{522CB8A8-09DD-4081-913D-CDD53DD4B247}">
      <dgm:prSet/>
      <dgm:spPr/>
      <dgm:t>
        <a:bodyPr/>
        <a:lstStyle/>
        <a:p>
          <a:pPr algn="ctr"/>
          <a:endParaRPr lang="fi-FI" sz="1800">
            <a:latin typeface="poppins extralight" panose="00000300000000000000"/>
          </a:endParaRPr>
        </a:p>
      </dgm:t>
    </dgm:pt>
    <dgm:pt modelId="{CD442007-176F-492C-8EC6-AF714DE70DF5}" type="parTrans" cxnId="{522CB8A8-09DD-4081-913D-CDD53DD4B247}">
      <dgm:prSet/>
      <dgm:spPr/>
      <dgm:t>
        <a:bodyPr/>
        <a:lstStyle/>
        <a:p>
          <a:pPr algn="ctr"/>
          <a:endParaRPr lang="fi-FI" sz="1800">
            <a:latin typeface="poppins extralight" panose="00000300000000000000"/>
          </a:endParaRPr>
        </a:p>
      </dgm:t>
    </dgm:pt>
    <dgm:pt modelId="{32BA1C53-3714-4129-BEDB-6885A56AE93B}">
      <dgm:prSet phldrT="[Teksti]" custT="1"/>
      <dgm:spPr>
        <a:solidFill>
          <a:schemeClr val="accent1"/>
        </a:solidFill>
        <a:ln>
          <a:solidFill>
            <a:schemeClr val="accent1"/>
          </a:solidFill>
        </a:ln>
      </dgm:spPr>
      <dgm:t>
        <a:bodyPr/>
        <a:lstStyle/>
        <a:p>
          <a:pPr algn="ctr"/>
          <a:endParaRPr lang="fi-FI" sz="1800">
            <a:latin typeface="poppins extralight" panose="00000300000000000000"/>
          </a:endParaRPr>
        </a:p>
        <a:p>
          <a:pPr algn="ctr"/>
          <a:r>
            <a:rPr lang="fi-FI" sz="1800" b="1">
              <a:latin typeface="Verdana Pro"/>
            </a:rPr>
            <a:t>Investointi 3</a:t>
          </a:r>
        </a:p>
      </dgm:t>
    </dgm:pt>
    <dgm:pt modelId="{423D24C8-9CBB-4E3D-9D0A-150DA45F55C2}" type="sibTrans" cxnId="{8779D149-EF9F-45A0-A9AF-BF8602ECE982}">
      <dgm:prSet/>
      <dgm:spPr/>
      <dgm:t>
        <a:bodyPr/>
        <a:lstStyle/>
        <a:p>
          <a:pPr algn="ctr"/>
          <a:endParaRPr lang="fi-FI" sz="1800">
            <a:latin typeface="poppins extralight" panose="00000300000000000000"/>
          </a:endParaRPr>
        </a:p>
      </dgm:t>
    </dgm:pt>
    <dgm:pt modelId="{A353767C-97A7-429C-8B8D-FA1FC9B97223}" type="parTrans" cxnId="{8779D149-EF9F-45A0-A9AF-BF8602ECE982}">
      <dgm:prSet/>
      <dgm:spPr/>
      <dgm:t>
        <a:bodyPr/>
        <a:lstStyle/>
        <a:p>
          <a:pPr algn="ctr"/>
          <a:endParaRPr lang="fi-FI" sz="1800">
            <a:latin typeface="poppins extralight" panose="00000300000000000000"/>
          </a:endParaRPr>
        </a:p>
      </dgm:t>
    </dgm:pt>
    <dgm:pt modelId="{9A74E5AD-BAD2-4E98-B321-53FF2D2B673B}">
      <dgm:prSet phldrT="[Teksti]" custT="1"/>
      <dgm:spPr>
        <a:solidFill>
          <a:schemeClr val="accent1"/>
        </a:solidFill>
        <a:ln>
          <a:solidFill>
            <a:schemeClr val="accent1"/>
          </a:solidFill>
        </a:ln>
      </dgm:spPr>
      <dgm:t>
        <a:bodyPr/>
        <a:lstStyle/>
        <a:p>
          <a:pPr algn="ctr"/>
          <a:r>
            <a:rPr lang="fi-FI" sz="1800" b="1">
              <a:latin typeface="Verdana Pro"/>
            </a:rPr>
            <a:t>Investointi 2</a:t>
          </a:r>
        </a:p>
      </dgm:t>
    </dgm:pt>
    <dgm:pt modelId="{953A187B-0BA2-4193-A7F6-0B5B08795F32}" type="sibTrans" cxnId="{7D67D553-C22C-4B72-AE68-AE1CFA4D3B40}">
      <dgm:prSet/>
      <dgm:spPr/>
      <dgm:t>
        <a:bodyPr/>
        <a:lstStyle/>
        <a:p>
          <a:pPr algn="ctr"/>
          <a:endParaRPr lang="fi-FI" sz="1800">
            <a:latin typeface="poppins extralight" panose="00000300000000000000"/>
          </a:endParaRPr>
        </a:p>
      </dgm:t>
    </dgm:pt>
    <dgm:pt modelId="{327A88CE-F800-477E-B2D3-B772838D5453}" type="parTrans" cxnId="{7D67D553-C22C-4B72-AE68-AE1CFA4D3B40}">
      <dgm:prSet/>
      <dgm:spPr/>
      <dgm:t>
        <a:bodyPr/>
        <a:lstStyle/>
        <a:p>
          <a:pPr algn="ctr"/>
          <a:endParaRPr lang="fi-FI" sz="1800">
            <a:latin typeface="poppins extralight" panose="00000300000000000000"/>
          </a:endParaRPr>
        </a:p>
      </dgm:t>
    </dgm:pt>
    <dgm:pt modelId="{53C03B39-B066-49B9-8A37-E2BBF6002D5A}">
      <dgm:prSet phldrT="[Teksti]" custT="1"/>
      <dgm:spPr>
        <a:solidFill>
          <a:schemeClr val="accent5"/>
        </a:solidFill>
        <a:ln>
          <a:solidFill>
            <a:schemeClr val="accent1"/>
          </a:solidFill>
        </a:ln>
      </dgm:spPr>
      <dgm:t>
        <a:bodyPr/>
        <a:lstStyle/>
        <a:p>
          <a:pPr algn="ctr"/>
          <a:r>
            <a:rPr lang="fi-FI" sz="1800" b="1">
              <a:latin typeface="Verdana Pro"/>
            </a:rPr>
            <a:t>Investointi 1</a:t>
          </a:r>
        </a:p>
      </dgm:t>
    </dgm:pt>
    <dgm:pt modelId="{D0D38D1B-FA6C-4DEF-BF6F-3A57C096A51A}" type="sibTrans" cxnId="{817BE019-8275-4845-8455-157FC35B11D7}">
      <dgm:prSet/>
      <dgm:spPr/>
      <dgm:t>
        <a:bodyPr/>
        <a:lstStyle/>
        <a:p>
          <a:pPr algn="ctr"/>
          <a:endParaRPr lang="fi-FI" sz="1800">
            <a:latin typeface="poppins extralight" panose="00000300000000000000"/>
          </a:endParaRPr>
        </a:p>
      </dgm:t>
    </dgm:pt>
    <dgm:pt modelId="{C739CF0A-3D0B-4990-A401-B4DB86B8BE15}" type="parTrans" cxnId="{817BE019-8275-4845-8455-157FC35B11D7}">
      <dgm:prSet/>
      <dgm:spPr/>
      <dgm:t>
        <a:bodyPr/>
        <a:lstStyle/>
        <a:p>
          <a:pPr algn="ctr"/>
          <a:endParaRPr lang="fi-FI" sz="1800">
            <a:latin typeface="poppins extralight" panose="00000300000000000000"/>
          </a:endParaRPr>
        </a:p>
      </dgm:t>
    </dgm:pt>
    <dgm:pt modelId="{50B6F143-D5D5-4B36-BBBF-EF0D3E448757}" type="pres">
      <dgm:prSet presAssocID="{8AA6A219-8CDA-400B-BAC8-770129839BD8}" presName="cycleMatrixDiagram" presStyleCnt="0">
        <dgm:presLayoutVars>
          <dgm:chMax val="1"/>
          <dgm:dir/>
          <dgm:animLvl val="lvl"/>
          <dgm:resizeHandles val="exact"/>
        </dgm:presLayoutVars>
      </dgm:prSet>
      <dgm:spPr/>
    </dgm:pt>
    <dgm:pt modelId="{228D49D6-8B11-41ED-82BE-5A67F6FDB6A3}" type="pres">
      <dgm:prSet presAssocID="{8AA6A219-8CDA-400B-BAC8-770129839BD8}" presName="children" presStyleCnt="0"/>
      <dgm:spPr/>
    </dgm:pt>
    <dgm:pt modelId="{121BDD56-2F0C-4F57-BFB4-9A3BB2153E9A}" type="pres">
      <dgm:prSet presAssocID="{8AA6A219-8CDA-400B-BAC8-770129839BD8}" presName="childPlaceholder" presStyleCnt="0"/>
      <dgm:spPr/>
    </dgm:pt>
    <dgm:pt modelId="{70043EFC-AFEC-451F-9A52-91D4579EE9BB}" type="pres">
      <dgm:prSet presAssocID="{8AA6A219-8CDA-400B-BAC8-770129839BD8}" presName="circle" presStyleCnt="0"/>
      <dgm:spPr/>
    </dgm:pt>
    <dgm:pt modelId="{7A12F5C3-A36C-4EC3-AEDE-AAB9B2487D78}" type="pres">
      <dgm:prSet presAssocID="{8AA6A219-8CDA-400B-BAC8-770129839BD8}" presName="quadrant1" presStyleLbl="node1" presStyleIdx="0" presStyleCnt="4" custLinFactNeighborX="2055" custLinFactNeighborY="-426">
        <dgm:presLayoutVars>
          <dgm:chMax val="1"/>
          <dgm:bulletEnabled val="1"/>
        </dgm:presLayoutVars>
      </dgm:prSet>
      <dgm:spPr/>
    </dgm:pt>
    <dgm:pt modelId="{66F25F52-A172-495E-816B-B25C2DA824B0}" type="pres">
      <dgm:prSet presAssocID="{8AA6A219-8CDA-400B-BAC8-770129839BD8}" presName="quadrant2" presStyleLbl="node1" presStyleIdx="1" presStyleCnt="4">
        <dgm:presLayoutVars>
          <dgm:chMax val="1"/>
          <dgm:bulletEnabled val="1"/>
        </dgm:presLayoutVars>
      </dgm:prSet>
      <dgm:spPr/>
    </dgm:pt>
    <dgm:pt modelId="{74F52970-3169-4E06-A5A0-C18589845EA6}" type="pres">
      <dgm:prSet presAssocID="{8AA6A219-8CDA-400B-BAC8-770129839BD8}" presName="quadrant3" presStyleLbl="node1" presStyleIdx="2" presStyleCnt="4">
        <dgm:presLayoutVars>
          <dgm:chMax val="1"/>
          <dgm:bulletEnabled val="1"/>
        </dgm:presLayoutVars>
      </dgm:prSet>
      <dgm:spPr/>
    </dgm:pt>
    <dgm:pt modelId="{36F01DDB-B974-4022-B71D-007EA5ECDD51}" type="pres">
      <dgm:prSet presAssocID="{8AA6A219-8CDA-400B-BAC8-770129839BD8}" presName="quadrant4" presStyleLbl="node1" presStyleIdx="3" presStyleCnt="4">
        <dgm:presLayoutVars>
          <dgm:chMax val="1"/>
          <dgm:bulletEnabled val="1"/>
        </dgm:presLayoutVars>
      </dgm:prSet>
      <dgm:spPr/>
    </dgm:pt>
    <dgm:pt modelId="{13BE2A2D-CD82-45CF-ACCE-2159C8F98FD5}" type="pres">
      <dgm:prSet presAssocID="{8AA6A219-8CDA-400B-BAC8-770129839BD8}" presName="quadrantPlaceholder" presStyleCnt="0"/>
      <dgm:spPr/>
    </dgm:pt>
    <dgm:pt modelId="{4AD2BA38-A6DA-4EA4-9456-CB673FB7E969}" type="pres">
      <dgm:prSet presAssocID="{8AA6A219-8CDA-400B-BAC8-770129839BD8}" presName="center1" presStyleLbl="fgShp" presStyleIdx="0" presStyleCnt="2"/>
      <dgm:spPr/>
    </dgm:pt>
    <dgm:pt modelId="{072ED03E-0AC8-4872-9A9E-2F54CBBB7BF6}" type="pres">
      <dgm:prSet presAssocID="{8AA6A219-8CDA-400B-BAC8-770129839BD8}" presName="center2" presStyleLbl="fgShp" presStyleIdx="1" presStyleCnt="2"/>
      <dgm:spPr/>
    </dgm:pt>
  </dgm:ptLst>
  <dgm:cxnLst>
    <dgm:cxn modelId="{817BE019-8275-4845-8455-157FC35B11D7}" srcId="{8AA6A219-8CDA-400B-BAC8-770129839BD8}" destId="{53C03B39-B066-49B9-8A37-E2BBF6002D5A}" srcOrd="0" destOrd="0" parTransId="{C739CF0A-3D0B-4990-A401-B4DB86B8BE15}" sibTransId="{D0D38D1B-FA6C-4DEF-BF6F-3A57C096A51A}"/>
    <dgm:cxn modelId="{AE954846-9CDA-4436-B9DF-99BB59185EA6}" type="presOf" srcId="{32BA1C53-3714-4129-BEDB-6885A56AE93B}" destId="{74F52970-3169-4E06-A5A0-C18589845EA6}" srcOrd="0" destOrd="0" presId="urn:microsoft.com/office/officeart/2005/8/layout/cycle4"/>
    <dgm:cxn modelId="{8779D149-EF9F-45A0-A9AF-BF8602ECE982}" srcId="{8AA6A219-8CDA-400B-BAC8-770129839BD8}" destId="{32BA1C53-3714-4129-BEDB-6885A56AE93B}" srcOrd="2" destOrd="0" parTransId="{A353767C-97A7-429C-8B8D-FA1FC9B97223}" sibTransId="{423D24C8-9CBB-4E3D-9D0A-150DA45F55C2}"/>
    <dgm:cxn modelId="{3D87E36E-1290-40F8-ACA9-19E2841B23B1}" type="presOf" srcId="{3D3156C1-8162-4255-A73E-C952DE35230F}" destId="{36F01DDB-B974-4022-B71D-007EA5ECDD51}" srcOrd="0" destOrd="0" presId="urn:microsoft.com/office/officeart/2005/8/layout/cycle4"/>
    <dgm:cxn modelId="{7D67D553-C22C-4B72-AE68-AE1CFA4D3B40}" srcId="{8AA6A219-8CDA-400B-BAC8-770129839BD8}" destId="{9A74E5AD-BAD2-4E98-B321-53FF2D2B673B}" srcOrd="1" destOrd="0" parTransId="{327A88CE-F800-477E-B2D3-B772838D5453}" sibTransId="{953A187B-0BA2-4193-A7F6-0B5B08795F32}"/>
    <dgm:cxn modelId="{BB2BE788-8946-44C9-947F-42D240197992}" type="presOf" srcId="{8AA6A219-8CDA-400B-BAC8-770129839BD8}" destId="{50B6F143-D5D5-4B36-BBBF-EF0D3E448757}" srcOrd="0" destOrd="0" presId="urn:microsoft.com/office/officeart/2005/8/layout/cycle4"/>
    <dgm:cxn modelId="{9D0EFCA7-C3DC-4C90-9E9D-2B774367D3DE}" type="presOf" srcId="{9A74E5AD-BAD2-4E98-B321-53FF2D2B673B}" destId="{66F25F52-A172-495E-816B-B25C2DA824B0}" srcOrd="0" destOrd="0" presId="urn:microsoft.com/office/officeart/2005/8/layout/cycle4"/>
    <dgm:cxn modelId="{522CB8A8-09DD-4081-913D-CDD53DD4B247}" srcId="{8AA6A219-8CDA-400B-BAC8-770129839BD8}" destId="{3D3156C1-8162-4255-A73E-C952DE35230F}" srcOrd="3" destOrd="0" parTransId="{CD442007-176F-492C-8EC6-AF714DE70DF5}" sibTransId="{16DCE86C-AFAB-4113-A158-85727BD89F89}"/>
    <dgm:cxn modelId="{439FA2E5-567D-485C-A7C1-3E15E0C9E6BF}" type="presOf" srcId="{53C03B39-B066-49B9-8A37-E2BBF6002D5A}" destId="{7A12F5C3-A36C-4EC3-AEDE-AAB9B2487D78}" srcOrd="0" destOrd="0" presId="urn:microsoft.com/office/officeart/2005/8/layout/cycle4"/>
    <dgm:cxn modelId="{319A6118-CCFA-4EE3-9CDA-976124CD33C0}" type="presParOf" srcId="{50B6F143-D5D5-4B36-BBBF-EF0D3E448757}" destId="{228D49D6-8B11-41ED-82BE-5A67F6FDB6A3}" srcOrd="0" destOrd="0" presId="urn:microsoft.com/office/officeart/2005/8/layout/cycle4"/>
    <dgm:cxn modelId="{3CAF60BF-EB9D-408D-8550-92E5FC9C2C6C}" type="presParOf" srcId="{228D49D6-8B11-41ED-82BE-5A67F6FDB6A3}" destId="{121BDD56-2F0C-4F57-BFB4-9A3BB2153E9A}" srcOrd="0" destOrd="0" presId="urn:microsoft.com/office/officeart/2005/8/layout/cycle4"/>
    <dgm:cxn modelId="{72310301-C2F8-4308-9AA9-3A0938EBB5E5}" type="presParOf" srcId="{50B6F143-D5D5-4B36-BBBF-EF0D3E448757}" destId="{70043EFC-AFEC-451F-9A52-91D4579EE9BB}" srcOrd="1" destOrd="0" presId="urn:microsoft.com/office/officeart/2005/8/layout/cycle4"/>
    <dgm:cxn modelId="{11146483-ABF1-4489-89E7-C373591B159A}" type="presParOf" srcId="{70043EFC-AFEC-451F-9A52-91D4579EE9BB}" destId="{7A12F5C3-A36C-4EC3-AEDE-AAB9B2487D78}" srcOrd="0" destOrd="0" presId="urn:microsoft.com/office/officeart/2005/8/layout/cycle4"/>
    <dgm:cxn modelId="{444AA09F-EF86-4902-B1B6-F5335A413E54}" type="presParOf" srcId="{70043EFC-AFEC-451F-9A52-91D4579EE9BB}" destId="{66F25F52-A172-495E-816B-B25C2DA824B0}" srcOrd="1" destOrd="0" presId="urn:microsoft.com/office/officeart/2005/8/layout/cycle4"/>
    <dgm:cxn modelId="{F544BA22-44B9-4D3E-8921-11A1A36C9E7C}" type="presParOf" srcId="{70043EFC-AFEC-451F-9A52-91D4579EE9BB}" destId="{74F52970-3169-4E06-A5A0-C18589845EA6}" srcOrd="2" destOrd="0" presId="urn:microsoft.com/office/officeart/2005/8/layout/cycle4"/>
    <dgm:cxn modelId="{7B100BDB-75D7-4D95-A16C-8843ECD947AB}" type="presParOf" srcId="{70043EFC-AFEC-451F-9A52-91D4579EE9BB}" destId="{36F01DDB-B974-4022-B71D-007EA5ECDD51}" srcOrd="3" destOrd="0" presId="urn:microsoft.com/office/officeart/2005/8/layout/cycle4"/>
    <dgm:cxn modelId="{7F2C8B84-1D23-42B3-912A-D589B156896F}" type="presParOf" srcId="{70043EFC-AFEC-451F-9A52-91D4579EE9BB}" destId="{13BE2A2D-CD82-45CF-ACCE-2159C8F98FD5}" srcOrd="4" destOrd="0" presId="urn:microsoft.com/office/officeart/2005/8/layout/cycle4"/>
    <dgm:cxn modelId="{355059CC-AB5C-4F56-B8B5-67BC4F824642}" type="presParOf" srcId="{50B6F143-D5D5-4B36-BBBF-EF0D3E448757}" destId="{4AD2BA38-A6DA-4EA4-9456-CB673FB7E969}" srcOrd="2" destOrd="0" presId="urn:microsoft.com/office/officeart/2005/8/layout/cycle4"/>
    <dgm:cxn modelId="{C07E9F1A-E37E-4FE5-8A1F-D05628A7D652}" type="presParOf" srcId="{50B6F143-D5D5-4B36-BBBF-EF0D3E448757}" destId="{072ED03E-0AC8-4872-9A9E-2F54CBBB7BF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55D114-F673-4F2E-8159-467996E3E8E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D4102018-B4BA-45DC-9C0C-6B409D5D9AF0}">
      <dgm:prSet phldrT="[Teksti]" custT="1"/>
      <dgm:spPr/>
      <dgm:t>
        <a:bodyPr/>
        <a:lstStyle/>
        <a:p>
          <a:r>
            <a:rPr lang="fi-FI" sz="1800" b="1">
              <a:effectLst/>
              <a:latin typeface="Arial"/>
              <a:ea typeface="Times New Roman" panose="02020603050405020304" pitchFamily="18" charset="0"/>
              <a:cs typeface="Arial"/>
            </a:rPr>
            <a:t>1. Ohjaava senioritoimintamalli 2023</a:t>
          </a:r>
          <a:endParaRPr lang="fi-FI" sz="1800">
            <a:latin typeface="Arial"/>
            <a:cs typeface="Arial"/>
          </a:endParaRPr>
        </a:p>
      </dgm:t>
    </dgm:pt>
    <dgm:pt modelId="{A55F4ECA-CD99-4157-BBC5-3613DE8B3939}" type="parTrans" cxnId="{E2A648E8-84F8-4E16-B4E6-77D0CE594D10}">
      <dgm:prSet/>
      <dgm:spPr/>
      <dgm:t>
        <a:bodyPr/>
        <a:lstStyle/>
        <a:p>
          <a:endParaRPr lang="fi-FI" sz="1600"/>
        </a:p>
      </dgm:t>
    </dgm:pt>
    <dgm:pt modelId="{8497261D-DBD5-41F2-9704-69A78E0977D9}" type="sibTrans" cxnId="{E2A648E8-84F8-4E16-B4E6-77D0CE594D10}">
      <dgm:prSet/>
      <dgm:spPr/>
      <dgm:t>
        <a:bodyPr/>
        <a:lstStyle/>
        <a:p>
          <a:endParaRPr lang="fi-FI" sz="1600"/>
        </a:p>
      </dgm:t>
    </dgm:pt>
    <dgm:pt modelId="{3D9412CF-6447-4883-865F-E4D5C008EAF3}">
      <dgm:prSet custT="1"/>
      <dgm:spPr>
        <a:solidFill>
          <a:schemeClr val="accent1"/>
        </a:solidFill>
      </dgm:spPr>
      <dgm:t>
        <a:bodyPr/>
        <a:lstStyle/>
        <a:p>
          <a:pPr>
            <a:buNone/>
          </a:pPr>
          <a:r>
            <a:rPr lang="fi-FI" sz="1800" b="1">
              <a:effectLst/>
              <a:latin typeface="Arial"/>
              <a:ea typeface="Times New Roman" panose="02020603050405020304" pitchFamily="18" charset="0"/>
              <a:cs typeface="Arial"/>
            </a:rPr>
            <a:t>2. Terveyspalveluvetoinen senioritoimintamalli 2024</a:t>
          </a:r>
          <a:endParaRPr kumimoji="0" lang="en-US" sz="1800" b="0" i="0" u="none" strike="noStrike" cap="none" spc="0" normalizeH="0" baseline="0" noProof="0">
            <a:ln>
              <a:noFill/>
            </a:ln>
            <a:solidFill>
              <a:prstClr val="black"/>
            </a:solidFill>
            <a:effectLst/>
            <a:uLnTx/>
            <a:uFillTx/>
            <a:latin typeface="Arial"/>
            <a:ea typeface="+mn-ea"/>
            <a:cs typeface="Arial"/>
          </a:endParaRPr>
        </a:p>
      </dgm:t>
    </dgm:pt>
    <dgm:pt modelId="{A6BD2788-760E-424B-81D5-F7E177EC8A3D}" type="parTrans" cxnId="{26F700E3-0468-4C8B-9FCC-69DFB087FAA9}">
      <dgm:prSet/>
      <dgm:spPr/>
      <dgm:t>
        <a:bodyPr/>
        <a:lstStyle/>
        <a:p>
          <a:endParaRPr lang="fi-FI"/>
        </a:p>
      </dgm:t>
    </dgm:pt>
    <dgm:pt modelId="{A8A9945C-6FDA-47A6-802F-C1EC5D0E1D38}" type="sibTrans" cxnId="{26F700E3-0468-4C8B-9FCC-69DFB087FAA9}">
      <dgm:prSet/>
      <dgm:spPr/>
      <dgm:t>
        <a:bodyPr/>
        <a:lstStyle/>
        <a:p>
          <a:endParaRPr lang="fi-FI"/>
        </a:p>
      </dgm:t>
    </dgm:pt>
    <dgm:pt modelId="{20B5A661-CD2E-4F4F-8209-51E4103DBD95}">
      <dgm:prSet custT="1"/>
      <dgm:spPr/>
      <dgm:t>
        <a:bodyPr/>
        <a:lstStyle/>
        <a:p>
          <a:pPr rtl="0"/>
          <a:r>
            <a:rPr kumimoji="0" lang="en-US" sz="1800" b="1" i="0" u="none" strike="noStrike" cap="none" spc="0" normalizeH="0" baseline="0" noProof="0">
              <a:ln>
                <a:noFill/>
              </a:ln>
              <a:solidFill>
                <a:schemeClr val="bg1"/>
              </a:solidFill>
              <a:effectLst/>
              <a:uLnTx/>
              <a:uFillTx/>
              <a:latin typeface="Arial"/>
              <a:ea typeface="+mn-ea"/>
              <a:cs typeface="Arial"/>
            </a:rPr>
            <a:t>3. </a:t>
          </a:r>
          <a:r>
            <a:rPr kumimoji="0" lang="en-US" sz="1800" b="1" i="0" u="none" strike="noStrike" cap="none" spc="0" normalizeH="0" baseline="0" noProof="0" err="1">
              <a:ln>
                <a:noFill/>
              </a:ln>
              <a:solidFill>
                <a:schemeClr val="bg1"/>
              </a:solidFill>
              <a:effectLst/>
              <a:uLnTx/>
              <a:uFillTx/>
              <a:latin typeface="Arial"/>
              <a:ea typeface="+mn-ea"/>
              <a:cs typeface="Arial"/>
            </a:rPr>
            <a:t>Poikkileikkaavana</a:t>
          </a:r>
          <a:r>
            <a:rPr kumimoji="0" lang="en-US" sz="1800" b="1" i="0" u="none" strike="noStrike" cap="none" spc="0" normalizeH="0" baseline="0" noProof="0">
              <a:ln>
                <a:noFill/>
              </a:ln>
              <a:solidFill>
                <a:schemeClr val="bg1"/>
              </a:solidFill>
              <a:effectLst/>
              <a:uLnTx/>
              <a:uFillTx/>
              <a:latin typeface="Arial"/>
              <a:ea typeface="+mn-ea"/>
              <a:cs typeface="Arial"/>
            </a:rPr>
            <a:t> </a:t>
          </a:r>
          <a:r>
            <a:rPr kumimoji="0" lang="en-US" sz="1800" b="1" i="0" u="none" strike="noStrike" cap="none" spc="0" normalizeH="0" baseline="0" noProof="0" err="1">
              <a:ln>
                <a:noFill/>
              </a:ln>
              <a:solidFill>
                <a:schemeClr val="bg1"/>
              </a:solidFill>
              <a:effectLst/>
              <a:uLnTx/>
              <a:uFillTx/>
              <a:latin typeface="Arial"/>
              <a:ea typeface="+mn-ea"/>
              <a:cs typeface="Arial"/>
            </a:rPr>
            <a:t>toimenpiteenä</a:t>
          </a:r>
          <a:r>
            <a:rPr kumimoji="0" lang="en-US" sz="1800" b="1" i="0" u="none" strike="noStrike" cap="none" spc="0" normalizeH="0" baseline="0" noProof="0">
              <a:ln>
                <a:noFill/>
              </a:ln>
              <a:solidFill>
                <a:schemeClr val="bg1"/>
              </a:solidFill>
              <a:effectLst/>
              <a:uLnTx/>
              <a:uFillTx/>
              <a:latin typeface="Arial"/>
              <a:ea typeface="+mn-ea"/>
              <a:cs typeface="Arial"/>
            </a:rPr>
            <a:t> </a:t>
          </a:r>
          <a:r>
            <a:rPr kumimoji="0" lang="en-US" sz="1800" b="1" i="0" u="none" strike="noStrike" cap="none" spc="0" normalizeH="0" baseline="0" noProof="0" err="1">
              <a:ln>
                <a:noFill/>
              </a:ln>
              <a:solidFill>
                <a:schemeClr val="bg1"/>
              </a:solidFill>
              <a:effectLst/>
              <a:uLnTx/>
              <a:uFillTx/>
              <a:latin typeface="Arial"/>
              <a:ea typeface="+mn-ea"/>
              <a:cs typeface="Arial"/>
            </a:rPr>
            <a:t>digitaalisten</a:t>
          </a:r>
          <a:r>
            <a:rPr kumimoji="0" lang="en-US" sz="1800" b="1" i="0" u="none" strike="noStrike" cap="none" spc="0" normalizeH="0" baseline="0" noProof="0">
              <a:ln>
                <a:noFill/>
              </a:ln>
              <a:solidFill>
                <a:schemeClr val="bg1"/>
              </a:solidFill>
              <a:effectLst/>
              <a:uLnTx/>
              <a:uFillTx/>
              <a:latin typeface="Arial"/>
              <a:ea typeface="+mn-ea"/>
              <a:cs typeface="Arial"/>
            </a:rPr>
            <a:t> </a:t>
          </a:r>
          <a:r>
            <a:rPr kumimoji="0" lang="en-US" sz="1800" b="1" i="0" u="none" strike="noStrike" cap="none" spc="0" normalizeH="0" baseline="0" noProof="0" err="1">
              <a:ln>
                <a:noFill/>
              </a:ln>
              <a:solidFill>
                <a:schemeClr val="bg1"/>
              </a:solidFill>
              <a:effectLst/>
              <a:uLnTx/>
              <a:uFillTx/>
              <a:latin typeface="Arial"/>
              <a:ea typeface="+mn-ea"/>
              <a:cs typeface="Arial"/>
            </a:rPr>
            <a:t>toimintamallien</a:t>
          </a:r>
          <a:r>
            <a:rPr kumimoji="0" lang="en-US" sz="1800" b="1" i="0" u="none" strike="noStrike" cap="none" spc="0" normalizeH="0" baseline="0" noProof="0">
              <a:ln>
                <a:noFill/>
              </a:ln>
              <a:solidFill>
                <a:schemeClr val="bg1"/>
              </a:solidFill>
              <a:effectLst/>
              <a:uLnTx/>
              <a:uFillTx/>
              <a:latin typeface="Arial"/>
              <a:ea typeface="+mn-ea"/>
              <a:cs typeface="Arial"/>
            </a:rPr>
            <a:t> </a:t>
          </a:r>
          <a:r>
            <a:rPr kumimoji="0" lang="en-US" sz="1800" b="1" i="0" u="none" strike="noStrike" cap="none" spc="0" normalizeH="0" baseline="0" noProof="0" err="1">
              <a:ln>
                <a:noFill/>
              </a:ln>
              <a:solidFill>
                <a:schemeClr val="bg1"/>
              </a:solidFill>
              <a:effectLst/>
              <a:uLnTx/>
              <a:uFillTx/>
              <a:latin typeface="Arial"/>
              <a:ea typeface="+mn-ea"/>
              <a:cs typeface="Arial"/>
            </a:rPr>
            <a:t>selvitys</a:t>
          </a:r>
          <a:r>
            <a:rPr kumimoji="0" lang="en-US" sz="1800" b="1" i="0" u="none" strike="noStrike" cap="none" spc="0" normalizeH="0" baseline="0" noProof="0">
              <a:ln>
                <a:noFill/>
              </a:ln>
              <a:solidFill>
                <a:schemeClr val="bg1"/>
              </a:solidFill>
              <a:effectLst/>
              <a:uLnTx/>
              <a:uFillTx/>
              <a:latin typeface="Arial"/>
              <a:ea typeface="+mn-ea"/>
              <a:cs typeface="Arial"/>
            </a:rPr>
            <a:t>- ja </a:t>
          </a:r>
          <a:r>
            <a:rPr kumimoji="0" lang="en-US" sz="1800" b="1" i="0" u="none" strike="noStrike" cap="none" spc="0" normalizeH="0" baseline="0" noProof="0" err="1">
              <a:ln>
                <a:noFill/>
              </a:ln>
              <a:solidFill>
                <a:schemeClr val="bg1"/>
              </a:solidFill>
              <a:effectLst/>
              <a:uLnTx/>
              <a:uFillTx/>
              <a:latin typeface="Arial"/>
              <a:ea typeface="+mn-ea"/>
              <a:cs typeface="Arial"/>
            </a:rPr>
            <a:t>kehittämistyö</a:t>
          </a:r>
          <a:r>
            <a:rPr kumimoji="0" lang="en-US" sz="1800" b="1" i="0" u="none" strike="noStrike" cap="none" spc="0" normalizeH="0" baseline="0" noProof="0">
              <a:ln>
                <a:noFill/>
              </a:ln>
              <a:solidFill>
                <a:schemeClr val="bg1"/>
              </a:solidFill>
              <a:effectLst/>
              <a:uLnTx/>
              <a:uFillTx/>
              <a:latin typeface="Arial"/>
              <a:ea typeface="+mn-ea"/>
              <a:cs typeface="Arial"/>
            </a:rPr>
            <a:t> (1b)</a:t>
          </a:r>
          <a:r>
            <a:rPr kumimoji="0" lang="en-US" sz="1800" b="1" i="0" u="none" strike="noStrike" cap="none" spc="0" normalizeH="0" baseline="0" noProof="0">
              <a:ln>
                <a:noFill/>
              </a:ln>
              <a:solidFill>
                <a:prstClr val="black"/>
              </a:solidFill>
              <a:effectLst/>
              <a:uLnTx/>
              <a:uFillTx/>
              <a:latin typeface="Arial"/>
              <a:ea typeface="+mn-ea"/>
              <a:cs typeface="Arial"/>
            </a:rPr>
            <a:t> </a:t>
          </a:r>
          <a:endParaRPr kumimoji="0" lang="en-US" sz="1800" b="0" i="0" u="none" strike="noStrike"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dgm:t>
    </dgm:pt>
    <dgm:pt modelId="{C8D779D3-D0D2-4485-B91B-F51922E3E62C}" type="parTrans" cxnId="{B5E937CA-FF0A-474E-9B97-7CB2BA1DDB15}">
      <dgm:prSet/>
      <dgm:spPr/>
      <dgm:t>
        <a:bodyPr/>
        <a:lstStyle/>
        <a:p>
          <a:endParaRPr lang="fi-FI"/>
        </a:p>
      </dgm:t>
    </dgm:pt>
    <dgm:pt modelId="{415645DB-F070-4C9D-9E69-167DB98B9BD4}" type="sibTrans" cxnId="{B5E937CA-FF0A-474E-9B97-7CB2BA1DDB15}">
      <dgm:prSet/>
      <dgm:spPr/>
      <dgm:t>
        <a:bodyPr/>
        <a:lstStyle/>
        <a:p>
          <a:endParaRPr lang="fi-FI"/>
        </a:p>
      </dgm:t>
    </dgm:pt>
    <dgm:pt modelId="{6B70572F-3E02-4F4A-A637-CD119BB8EFD6}">
      <dgm:prSet custT="1"/>
      <dgm:spPr/>
      <dgm:t>
        <a:bodyPr/>
        <a:lstStyle/>
        <a:p>
          <a:pPr>
            <a:buFont typeface="Arial" panose="020B0604020202020204" pitchFamily="34" charset="0"/>
            <a:buChar char="•"/>
          </a:pPr>
          <a:endParaRPr kumimoji="0" lang="en-US" sz="16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dgm:t>
    </dgm:pt>
    <dgm:pt modelId="{F96998E7-49D4-405C-A0DA-36E2ACDD4029}" type="parTrans" cxnId="{9F961B61-6F57-4B55-81DD-0F885D4DA166}">
      <dgm:prSet/>
      <dgm:spPr/>
      <dgm:t>
        <a:bodyPr/>
        <a:lstStyle/>
        <a:p>
          <a:endParaRPr lang="fi-FI"/>
        </a:p>
      </dgm:t>
    </dgm:pt>
    <dgm:pt modelId="{AB6682C3-5AAB-4426-A70D-785939722881}" type="sibTrans" cxnId="{9F961B61-6F57-4B55-81DD-0F885D4DA166}">
      <dgm:prSet/>
      <dgm:spPr/>
      <dgm:t>
        <a:bodyPr/>
        <a:lstStyle/>
        <a:p>
          <a:endParaRPr lang="fi-FI"/>
        </a:p>
      </dgm:t>
    </dgm:pt>
    <dgm:pt modelId="{FBEB442A-CFF4-4E67-8DB9-4354DA2E74A1}">
      <dgm:prSet custT="1"/>
      <dgm:spPr/>
      <dgm:t>
        <a:bodyPr/>
        <a:lstStyle/>
        <a:p>
          <a:pPr rtl="0">
            <a:buNone/>
          </a:pPr>
          <a:r>
            <a:rPr lang="fi-FI" sz="1600">
              <a:solidFill>
                <a:schemeClr val="accent1"/>
              </a:solidFill>
              <a:effectLst/>
              <a:latin typeface="Arial"/>
              <a:ea typeface="Times New Roman" panose="02020603050405020304" pitchFamily="18" charset="0"/>
              <a:cs typeface="Arial"/>
            </a:rPr>
            <a:t>.</a:t>
          </a:r>
          <a:r>
            <a:rPr lang="fi-FI" sz="1600">
              <a:solidFill>
                <a:schemeClr val="accent1"/>
              </a:solidFill>
              <a:effectLst/>
              <a:latin typeface="Arial"/>
              <a:ea typeface="+mn-ea"/>
              <a:cs typeface="Arial"/>
            </a:rPr>
            <a:t> </a:t>
          </a:r>
          <a:endParaRPr kumimoji="0" lang="en-US" sz="16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dgm:t>
    </dgm:pt>
    <dgm:pt modelId="{312C2DC4-09FB-4844-B96B-914B74E8A241}" type="parTrans" cxnId="{1213C401-C315-49BF-A19D-ACAA690B8E07}">
      <dgm:prSet/>
      <dgm:spPr/>
      <dgm:t>
        <a:bodyPr/>
        <a:lstStyle/>
        <a:p>
          <a:endParaRPr lang="fi-FI"/>
        </a:p>
      </dgm:t>
    </dgm:pt>
    <dgm:pt modelId="{46C45F29-B900-4DD5-B5EF-509F76FDB51C}" type="sibTrans" cxnId="{1213C401-C315-49BF-A19D-ACAA690B8E07}">
      <dgm:prSet/>
      <dgm:spPr/>
      <dgm:t>
        <a:bodyPr/>
        <a:lstStyle/>
        <a:p>
          <a:endParaRPr lang="fi-FI"/>
        </a:p>
      </dgm:t>
    </dgm:pt>
    <dgm:pt modelId="{B80262DD-35D6-4EDA-9FE7-23B88AD95F88}" type="pres">
      <dgm:prSet presAssocID="{0355D114-F673-4F2E-8159-467996E3E8E3}" presName="linear" presStyleCnt="0">
        <dgm:presLayoutVars>
          <dgm:animLvl val="lvl"/>
          <dgm:resizeHandles val="exact"/>
        </dgm:presLayoutVars>
      </dgm:prSet>
      <dgm:spPr/>
    </dgm:pt>
    <dgm:pt modelId="{0A7279B5-CC18-458C-B243-33537271591F}" type="pres">
      <dgm:prSet presAssocID="{D4102018-B4BA-45DC-9C0C-6B409D5D9AF0}" presName="parentText" presStyleLbl="node1" presStyleIdx="0" presStyleCnt="3" custScaleX="100000" custScaleY="88714" custLinFactY="100000" custLinFactNeighborX="81" custLinFactNeighborY="119642">
        <dgm:presLayoutVars>
          <dgm:chMax val="0"/>
          <dgm:bulletEnabled val="1"/>
        </dgm:presLayoutVars>
      </dgm:prSet>
      <dgm:spPr/>
    </dgm:pt>
    <dgm:pt modelId="{3E238A89-AB4E-44B2-91C5-AF67B5D6A48A}" type="pres">
      <dgm:prSet presAssocID="{D4102018-B4BA-45DC-9C0C-6B409D5D9AF0}" presName="childText" presStyleLbl="revTx" presStyleIdx="0" presStyleCnt="2" custLinFactNeighborY="29866">
        <dgm:presLayoutVars>
          <dgm:bulletEnabled val="1"/>
        </dgm:presLayoutVars>
      </dgm:prSet>
      <dgm:spPr/>
    </dgm:pt>
    <dgm:pt modelId="{80D7B699-BECE-4ABB-BF6C-78A47FE4F29A}" type="pres">
      <dgm:prSet presAssocID="{3D9412CF-6447-4883-865F-E4D5C008EAF3}" presName="parentText" presStyleLbl="node1" presStyleIdx="1" presStyleCnt="3" custScaleX="100000" custScaleY="85213" custLinFactY="8914" custLinFactNeighborX="0" custLinFactNeighborY="100000">
        <dgm:presLayoutVars>
          <dgm:chMax val="0"/>
          <dgm:bulletEnabled val="1"/>
        </dgm:presLayoutVars>
      </dgm:prSet>
      <dgm:spPr/>
    </dgm:pt>
    <dgm:pt modelId="{4C83DD63-EB51-4E7E-B0DC-2F312AD6139F}" type="pres">
      <dgm:prSet presAssocID="{3D9412CF-6447-4883-865F-E4D5C008EAF3}" presName="childText" presStyleLbl="revTx" presStyleIdx="1" presStyleCnt="2" custLinFactNeighborY="32495">
        <dgm:presLayoutVars>
          <dgm:bulletEnabled val="1"/>
        </dgm:presLayoutVars>
      </dgm:prSet>
      <dgm:spPr/>
    </dgm:pt>
    <dgm:pt modelId="{BCCFBC57-8DE8-4A11-B263-4C4CCB5A1A44}" type="pres">
      <dgm:prSet presAssocID="{20B5A661-CD2E-4F4F-8209-51E4103DBD95}" presName="parentText" presStyleLbl="node1" presStyleIdx="2" presStyleCnt="3" custAng="10800000" custFlipVert="1" custScaleY="71649" custLinFactNeighborX="-113" custLinFactNeighborY="-3040">
        <dgm:presLayoutVars>
          <dgm:chMax val="0"/>
          <dgm:bulletEnabled val="1"/>
        </dgm:presLayoutVars>
      </dgm:prSet>
      <dgm:spPr/>
    </dgm:pt>
  </dgm:ptLst>
  <dgm:cxnLst>
    <dgm:cxn modelId="{1213C401-C315-49BF-A19D-ACAA690B8E07}" srcId="{3D9412CF-6447-4883-865F-E4D5C008EAF3}" destId="{FBEB442A-CFF4-4E67-8DB9-4354DA2E74A1}" srcOrd="0" destOrd="0" parTransId="{312C2DC4-09FB-4844-B96B-914B74E8A241}" sibTransId="{46C45F29-B900-4DD5-B5EF-509F76FDB51C}"/>
    <dgm:cxn modelId="{9F961B61-6F57-4B55-81DD-0F885D4DA166}" srcId="{D4102018-B4BA-45DC-9C0C-6B409D5D9AF0}" destId="{6B70572F-3E02-4F4A-A637-CD119BB8EFD6}" srcOrd="0" destOrd="0" parTransId="{F96998E7-49D4-405C-A0DA-36E2ACDD4029}" sibTransId="{AB6682C3-5AAB-4426-A70D-785939722881}"/>
    <dgm:cxn modelId="{244E7D64-A2D9-4BA4-A3F2-CAAF8388B75B}" type="presOf" srcId="{FBEB442A-CFF4-4E67-8DB9-4354DA2E74A1}" destId="{4C83DD63-EB51-4E7E-B0DC-2F312AD6139F}" srcOrd="0" destOrd="0" presId="urn:microsoft.com/office/officeart/2005/8/layout/vList2"/>
    <dgm:cxn modelId="{BF3BA675-5CDF-4FEC-8CDE-A6E325B6EC4B}" type="presOf" srcId="{0355D114-F673-4F2E-8159-467996E3E8E3}" destId="{B80262DD-35D6-4EDA-9FE7-23B88AD95F88}" srcOrd="0" destOrd="0" presId="urn:microsoft.com/office/officeart/2005/8/layout/vList2"/>
    <dgm:cxn modelId="{25DD608C-51F5-40D2-905B-A37368A38A38}" type="presOf" srcId="{3D9412CF-6447-4883-865F-E4D5C008EAF3}" destId="{80D7B699-BECE-4ABB-BF6C-78A47FE4F29A}" srcOrd="0" destOrd="0" presId="urn:microsoft.com/office/officeart/2005/8/layout/vList2"/>
    <dgm:cxn modelId="{03C69E90-8544-4767-9FDE-8CA94A4298EB}" type="presOf" srcId="{D4102018-B4BA-45DC-9C0C-6B409D5D9AF0}" destId="{0A7279B5-CC18-458C-B243-33537271591F}" srcOrd="0" destOrd="0" presId="urn:microsoft.com/office/officeart/2005/8/layout/vList2"/>
    <dgm:cxn modelId="{FB9F3C98-E77B-4BC5-93BA-93FEF31E3A4C}" type="presOf" srcId="{20B5A661-CD2E-4F4F-8209-51E4103DBD95}" destId="{BCCFBC57-8DE8-4A11-B263-4C4CCB5A1A44}" srcOrd="0" destOrd="0" presId="urn:microsoft.com/office/officeart/2005/8/layout/vList2"/>
    <dgm:cxn modelId="{5C044AB3-B06B-4966-8EF4-06D99C15ACC1}" type="presOf" srcId="{6B70572F-3E02-4F4A-A637-CD119BB8EFD6}" destId="{3E238A89-AB4E-44B2-91C5-AF67B5D6A48A}" srcOrd="0" destOrd="0" presId="urn:microsoft.com/office/officeart/2005/8/layout/vList2"/>
    <dgm:cxn modelId="{B5E937CA-FF0A-474E-9B97-7CB2BA1DDB15}" srcId="{0355D114-F673-4F2E-8159-467996E3E8E3}" destId="{20B5A661-CD2E-4F4F-8209-51E4103DBD95}" srcOrd="2" destOrd="0" parTransId="{C8D779D3-D0D2-4485-B91B-F51922E3E62C}" sibTransId="{415645DB-F070-4C9D-9E69-167DB98B9BD4}"/>
    <dgm:cxn modelId="{26F700E3-0468-4C8B-9FCC-69DFB087FAA9}" srcId="{0355D114-F673-4F2E-8159-467996E3E8E3}" destId="{3D9412CF-6447-4883-865F-E4D5C008EAF3}" srcOrd="1" destOrd="0" parTransId="{A6BD2788-760E-424B-81D5-F7E177EC8A3D}" sibTransId="{A8A9945C-6FDA-47A6-802F-C1EC5D0E1D38}"/>
    <dgm:cxn modelId="{E2A648E8-84F8-4E16-B4E6-77D0CE594D10}" srcId="{0355D114-F673-4F2E-8159-467996E3E8E3}" destId="{D4102018-B4BA-45DC-9C0C-6B409D5D9AF0}" srcOrd="0" destOrd="0" parTransId="{A55F4ECA-CD99-4157-BBC5-3613DE8B3939}" sibTransId="{8497261D-DBD5-41F2-9704-69A78E0977D9}"/>
    <dgm:cxn modelId="{4A2B1AB2-D34B-4123-8103-268E28C4C7D0}" type="presParOf" srcId="{B80262DD-35D6-4EDA-9FE7-23B88AD95F88}" destId="{0A7279B5-CC18-458C-B243-33537271591F}" srcOrd="0" destOrd="0" presId="urn:microsoft.com/office/officeart/2005/8/layout/vList2"/>
    <dgm:cxn modelId="{8007D9B6-BF98-4D2B-B7A6-1BBB9020567E}" type="presParOf" srcId="{B80262DD-35D6-4EDA-9FE7-23B88AD95F88}" destId="{3E238A89-AB4E-44B2-91C5-AF67B5D6A48A}" srcOrd="1" destOrd="0" presId="urn:microsoft.com/office/officeart/2005/8/layout/vList2"/>
    <dgm:cxn modelId="{9B0B6D0D-280A-4A7B-8119-5C0A53F2DE4C}" type="presParOf" srcId="{B80262DD-35D6-4EDA-9FE7-23B88AD95F88}" destId="{80D7B699-BECE-4ABB-BF6C-78A47FE4F29A}" srcOrd="2" destOrd="0" presId="urn:microsoft.com/office/officeart/2005/8/layout/vList2"/>
    <dgm:cxn modelId="{2CA17E9B-DB71-4CF4-8A07-CF597F016E05}" type="presParOf" srcId="{B80262DD-35D6-4EDA-9FE7-23B88AD95F88}" destId="{4C83DD63-EB51-4E7E-B0DC-2F312AD6139F}" srcOrd="3" destOrd="0" presId="urn:microsoft.com/office/officeart/2005/8/layout/vList2"/>
    <dgm:cxn modelId="{7C45D38C-84E0-4FFD-BBD0-9BB912A1E0DD}" type="presParOf" srcId="{B80262DD-35D6-4EDA-9FE7-23B88AD95F88}" destId="{BCCFBC57-8DE8-4A11-B263-4C4CCB5A1A44}"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2F5C3-A36C-4EC3-AEDE-AAB9B2487D78}">
      <dsp:nvSpPr>
        <dsp:cNvPr id="0" name=""/>
        <dsp:cNvSpPr/>
      </dsp:nvSpPr>
      <dsp:spPr>
        <a:xfrm>
          <a:off x="2235594" y="276890"/>
          <a:ext cx="2173737" cy="2173737"/>
        </a:xfrm>
        <a:prstGeom prst="pieWedge">
          <a:avLst/>
        </a:prstGeom>
        <a:solidFill>
          <a:schemeClr val="accent5"/>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1" kern="1200">
              <a:latin typeface="Verdana Pro"/>
            </a:rPr>
            <a:t>Investointi 1</a:t>
          </a:r>
        </a:p>
      </dsp:txBody>
      <dsp:txXfrm>
        <a:off x="2872267" y="913563"/>
        <a:ext cx="1537064" cy="1537064"/>
      </dsp:txXfrm>
    </dsp:sp>
    <dsp:sp modelId="{66F25F52-A172-495E-816B-B25C2DA824B0}">
      <dsp:nvSpPr>
        <dsp:cNvPr id="0" name=""/>
        <dsp:cNvSpPr/>
      </dsp:nvSpPr>
      <dsp:spPr>
        <a:xfrm rot="5400000">
          <a:off x="4465065" y="286150"/>
          <a:ext cx="2173737" cy="2173737"/>
        </a:xfrm>
        <a:prstGeom prst="pieWedg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1" kern="1200">
              <a:latin typeface="Verdana Pro"/>
            </a:rPr>
            <a:t>Investointi 2</a:t>
          </a:r>
        </a:p>
      </dsp:txBody>
      <dsp:txXfrm rot="-5400000">
        <a:off x="4465065" y="922823"/>
        <a:ext cx="1537064" cy="1537064"/>
      </dsp:txXfrm>
    </dsp:sp>
    <dsp:sp modelId="{74F52970-3169-4E06-A5A0-C18589845EA6}">
      <dsp:nvSpPr>
        <dsp:cNvPr id="0" name=""/>
        <dsp:cNvSpPr/>
      </dsp:nvSpPr>
      <dsp:spPr>
        <a:xfrm rot="10800000">
          <a:off x="4465065" y="2560291"/>
          <a:ext cx="2173737" cy="2173737"/>
        </a:xfrm>
        <a:prstGeom prst="pieWedg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i-FI" sz="1800" kern="1200">
            <a:latin typeface="poppins extralight" panose="00000300000000000000"/>
          </a:endParaRPr>
        </a:p>
        <a:p>
          <a:pPr marL="0" lvl="0" indent="0" algn="ctr" defTabSz="800100">
            <a:lnSpc>
              <a:spcPct val="90000"/>
            </a:lnSpc>
            <a:spcBef>
              <a:spcPct val="0"/>
            </a:spcBef>
            <a:spcAft>
              <a:spcPct val="35000"/>
            </a:spcAft>
            <a:buNone/>
          </a:pPr>
          <a:r>
            <a:rPr lang="fi-FI" sz="1800" b="1" kern="1200">
              <a:latin typeface="Verdana Pro"/>
            </a:rPr>
            <a:t>Investointi 3</a:t>
          </a:r>
        </a:p>
      </dsp:txBody>
      <dsp:txXfrm rot="10800000">
        <a:off x="4465065" y="2560291"/>
        <a:ext cx="1537064" cy="1537064"/>
      </dsp:txXfrm>
    </dsp:sp>
    <dsp:sp modelId="{36F01DDB-B974-4022-B71D-007EA5ECDD51}">
      <dsp:nvSpPr>
        <dsp:cNvPr id="0" name=""/>
        <dsp:cNvSpPr/>
      </dsp:nvSpPr>
      <dsp:spPr>
        <a:xfrm rot="16200000">
          <a:off x="2190924" y="2560291"/>
          <a:ext cx="2173737" cy="2173737"/>
        </a:xfrm>
        <a:prstGeom prst="pieWedg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i-FI" sz="1800" kern="1200">
            <a:latin typeface="poppins extralight" panose="00000300000000000000"/>
          </a:endParaRPr>
        </a:p>
        <a:p>
          <a:pPr marL="0" lvl="0" indent="0" algn="ctr" defTabSz="800100">
            <a:lnSpc>
              <a:spcPct val="90000"/>
            </a:lnSpc>
            <a:spcBef>
              <a:spcPct val="0"/>
            </a:spcBef>
            <a:spcAft>
              <a:spcPct val="35000"/>
            </a:spcAft>
            <a:buNone/>
          </a:pPr>
          <a:r>
            <a:rPr lang="fi-FI" sz="1800" b="1" kern="1200">
              <a:latin typeface="Verdana Pro"/>
            </a:rPr>
            <a:t>Investointi 4</a:t>
          </a:r>
        </a:p>
      </dsp:txBody>
      <dsp:txXfrm rot="5400000">
        <a:off x="2827597" y="2560291"/>
        <a:ext cx="1537064" cy="1537064"/>
      </dsp:txXfrm>
    </dsp:sp>
    <dsp:sp modelId="{4AD2BA38-A6DA-4EA4-9456-CB673FB7E969}">
      <dsp:nvSpPr>
        <dsp:cNvPr id="0" name=""/>
        <dsp:cNvSpPr/>
      </dsp:nvSpPr>
      <dsp:spPr>
        <a:xfrm>
          <a:off x="4039605" y="2058273"/>
          <a:ext cx="750516" cy="65262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ED03E-0AC8-4872-9A9E-2F54CBBB7BF6}">
      <dsp:nvSpPr>
        <dsp:cNvPr id="0" name=""/>
        <dsp:cNvSpPr/>
      </dsp:nvSpPr>
      <dsp:spPr>
        <a:xfrm rot="10800000">
          <a:off x="4039605" y="2309282"/>
          <a:ext cx="750516" cy="65262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279B5-CC18-458C-B243-33537271591F}">
      <dsp:nvSpPr>
        <dsp:cNvPr id="0" name=""/>
        <dsp:cNvSpPr/>
      </dsp:nvSpPr>
      <dsp:spPr>
        <a:xfrm>
          <a:off x="0" y="2129198"/>
          <a:ext cx="11751095" cy="913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1" kern="1200">
              <a:effectLst/>
              <a:latin typeface="Arial"/>
              <a:ea typeface="Times New Roman" panose="02020603050405020304" pitchFamily="18" charset="0"/>
              <a:cs typeface="Arial"/>
            </a:rPr>
            <a:t>1. Ohjaava senioritoimintamalli 2023</a:t>
          </a:r>
          <a:endParaRPr lang="fi-FI" sz="1800" kern="1200">
            <a:latin typeface="Arial"/>
            <a:cs typeface="Arial"/>
          </a:endParaRPr>
        </a:p>
      </dsp:txBody>
      <dsp:txXfrm>
        <a:off x="44588" y="2173786"/>
        <a:ext cx="11661919" cy="824223"/>
      </dsp:txXfrm>
    </dsp:sp>
    <dsp:sp modelId="{3E238A89-AB4E-44B2-91C5-AF67B5D6A48A}">
      <dsp:nvSpPr>
        <dsp:cNvPr id="0" name=""/>
        <dsp:cNvSpPr/>
      </dsp:nvSpPr>
      <dsp:spPr>
        <a:xfrm>
          <a:off x="0" y="1230798"/>
          <a:ext cx="11751095"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097"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endPar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dsp:txBody>
      <dsp:txXfrm>
        <a:off x="0" y="1230798"/>
        <a:ext cx="11751095" cy="910800"/>
      </dsp:txXfrm>
    </dsp:sp>
    <dsp:sp modelId="{80D7B699-BECE-4ABB-BF6C-78A47FE4F29A}">
      <dsp:nvSpPr>
        <dsp:cNvPr id="0" name=""/>
        <dsp:cNvSpPr/>
      </dsp:nvSpPr>
      <dsp:spPr>
        <a:xfrm>
          <a:off x="0" y="2836677"/>
          <a:ext cx="11751095" cy="87735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1" kern="1200">
              <a:effectLst/>
              <a:latin typeface="Arial"/>
              <a:ea typeface="Times New Roman" panose="02020603050405020304" pitchFamily="18" charset="0"/>
              <a:cs typeface="Arial"/>
            </a:rPr>
            <a:t>2. Terveyspalveluvetoinen senioritoimintamalli 2024</a:t>
          </a:r>
          <a:endParaRPr kumimoji="0" lang="en-US" sz="1800" b="0" i="0" u="none" strike="noStrike" kern="1200" cap="none" spc="0" normalizeH="0" baseline="0" noProof="0">
            <a:ln>
              <a:noFill/>
            </a:ln>
            <a:solidFill>
              <a:prstClr val="black"/>
            </a:solidFill>
            <a:effectLst/>
            <a:uLnTx/>
            <a:uFillTx/>
            <a:latin typeface="Arial"/>
            <a:ea typeface="+mn-ea"/>
            <a:cs typeface="Arial"/>
          </a:endParaRPr>
        </a:p>
      </dsp:txBody>
      <dsp:txXfrm>
        <a:off x="42829" y="2879506"/>
        <a:ext cx="11665437" cy="791695"/>
      </dsp:txXfrm>
    </dsp:sp>
    <dsp:sp modelId="{4C83DD63-EB51-4E7E-B0DC-2F312AD6139F}">
      <dsp:nvSpPr>
        <dsp:cNvPr id="0" name=""/>
        <dsp:cNvSpPr/>
      </dsp:nvSpPr>
      <dsp:spPr>
        <a:xfrm>
          <a:off x="0" y="3046020"/>
          <a:ext cx="11751095"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097" tIns="20320" rIns="113792" bIns="20320" numCol="1" spcCol="1270" anchor="t" anchorCtr="0">
          <a:noAutofit/>
        </a:bodyPr>
        <a:lstStyle/>
        <a:p>
          <a:pPr marL="171450" lvl="1" indent="-171450" algn="l" defTabSz="711200" rtl="0">
            <a:lnSpc>
              <a:spcPct val="90000"/>
            </a:lnSpc>
            <a:spcBef>
              <a:spcPct val="0"/>
            </a:spcBef>
            <a:spcAft>
              <a:spcPct val="20000"/>
            </a:spcAft>
            <a:buNone/>
          </a:pPr>
          <a:r>
            <a:rPr lang="fi-FI" sz="1600" kern="1200">
              <a:solidFill>
                <a:schemeClr val="accent1"/>
              </a:solidFill>
              <a:effectLst/>
              <a:latin typeface="Arial"/>
              <a:ea typeface="Times New Roman" panose="02020603050405020304" pitchFamily="18" charset="0"/>
              <a:cs typeface="Arial"/>
            </a:rPr>
            <a:t>.</a:t>
          </a:r>
          <a:r>
            <a:rPr lang="fi-FI" sz="1600" kern="1200">
              <a:solidFill>
                <a:schemeClr val="accent1"/>
              </a:solidFill>
              <a:effectLst/>
              <a:latin typeface="Arial"/>
              <a:ea typeface="+mn-ea"/>
              <a:cs typeface="Arial"/>
            </a:rPr>
            <a:t> </a:t>
          </a:r>
          <a:endPar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dsp:txBody>
      <dsp:txXfrm>
        <a:off x="0" y="3046020"/>
        <a:ext cx="11751095" cy="910800"/>
      </dsp:txXfrm>
    </dsp:sp>
    <dsp:sp modelId="{BCCFBC57-8DE8-4A11-B263-4C4CCB5A1A44}">
      <dsp:nvSpPr>
        <dsp:cNvPr id="0" name=""/>
        <dsp:cNvSpPr/>
      </dsp:nvSpPr>
      <dsp:spPr>
        <a:xfrm rot="10800000" flipV="1">
          <a:off x="0" y="3594563"/>
          <a:ext cx="11751095" cy="7376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kumimoji="0" lang="en-US" sz="1800" b="1" i="0" u="none" strike="noStrike" kern="1200" cap="none" spc="0" normalizeH="0" baseline="0" noProof="0">
              <a:ln>
                <a:noFill/>
              </a:ln>
              <a:solidFill>
                <a:schemeClr val="bg1"/>
              </a:solidFill>
              <a:effectLst/>
              <a:uLnTx/>
              <a:uFillTx/>
              <a:latin typeface="Arial"/>
              <a:ea typeface="+mn-ea"/>
              <a:cs typeface="Arial"/>
            </a:rPr>
            <a:t>3. </a:t>
          </a:r>
          <a:r>
            <a:rPr kumimoji="0" lang="en-US" sz="1800" b="1" i="0" u="none" strike="noStrike" kern="1200" cap="none" spc="0" normalizeH="0" baseline="0" noProof="0" err="1">
              <a:ln>
                <a:noFill/>
              </a:ln>
              <a:solidFill>
                <a:schemeClr val="bg1"/>
              </a:solidFill>
              <a:effectLst/>
              <a:uLnTx/>
              <a:uFillTx/>
              <a:latin typeface="Arial"/>
              <a:ea typeface="+mn-ea"/>
              <a:cs typeface="Arial"/>
            </a:rPr>
            <a:t>Poikkileikkaavana</a:t>
          </a:r>
          <a:r>
            <a:rPr kumimoji="0" lang="en-US" sz="1800" b="1" i="0" u="none" strike="noStrike" kern="1200" cap="none" spc="0" normalizeH="0" baseline="0" noProof="0">
              <a:ln>
                <a:noFill/>
              </a:ln>
              <a:solidFill>
                <a:schemeClr val="bg1"/>
              </a:solidFill>
              <a:effectLst/>
              <a:uLnTx/>
              <a:uFillTx/>
              <a:latin typeface="Arial"/>
              <a:ea typeface="+mn-ea"/>
              <a:cs typeface="Arial"/>
            </a:rPr>
            <a:t> </a:t>
          </a:r>
          <a:r>
            <a:rPr kumimoji="0" lang="en-US" sz="1800" b="1" i="0" u="none" strike="noStrike" kern="1200" cap="none" spc="0" normalizeH="0" baseline="0" noProof="0" err="1">
              <a:ln>
                <a:noFill/>
              </a:ln>
              <a:solidFill>
                <a:schemeClr val="bg1"/>
              </a:solidFill>
              <a:effectLst/>
              <a:uLnTx/>
              <a:uFillTx/>
              <a:latin typeface="Arial"/>
              <a:ea typeface="+mn-ea"/>
              <a:cs typeface="Arial"/>
            </a:rPr>
            <a:t>toimenpiteenä</a:t>
          </a:r>
          <a:r>
            <a:rPr kumimoji="0" lang="en-US" sz="1800" b="1" i="0" u="none" strike="noStrike" kern="1200" cap="none" spc="0" normalizeH="0" baseline="0" noProof="0">
              <a:ln>
                <a:noFill/>
              </a:ln>
              <a:solidFill>
                <a:schemeClr val="bg1"/>
              </a:solidFill>
              <a:effectLst/>
              <a:uLnTx/>
              <a:uFillTx/>
              <a:latin typeface="Arial"/>
              <a:ea typeface="+mn-ea"/>
              <a:cs typeface="Arial"/>
            </a:rPr>
            <a:t> </a:t>
          </a:r>
          <a:r>
            <a:rPr kumimoji="0" lang="en-US" sz="1800" b="1" i="0" u="none" strike="noStrike" kern="1200" cap="none" spc="0" normalizeH="0" baseline="0" noProof="0" err="1">
              <a:ln>
                <a:noFill/>
              </a:ln>
              <a:solidFill>
                <a:schemeClr val="bg1"/>
              </a:solidFill>
              <a:effectLst/>
              <a:uLnTx/>
              <a:uFillTx/>
              <a:latin typeface="Arial"/>
              <a:ea typeface="+mn-ea"/>
              <a:cs typeface="Arial"/>
            </a:rPr>
            <a:t>digitaalisten</a:t>
          </a:r>
          <a:r>
            <a:rPr kumimoji="0" lang="en-US" sz="1800" b="1" i="0" u="none" strike="noStrike" kern="1200" cap="none" spc="0" normalizeH="0" baseline="0" noProof="0">
              <a:ln>
                <a:noFill/>
              </a:ln>
              <a:solidFill>
                <a:schemeClr val="bg1"/>
              </a:solidFill>
              <a:effectLst/>
              <a:uLnTx/>
              <a:uFillTx/>
              <a:latin typeface="Arial"/>
              <a:ea typeface="+mn-ea"/>
              <a:cs typeface="Arial"/>
            </a:rPr>
            <a:t> </a:t>
          </a:r>
          <a:r>
            <a:rPr kumimoji="0" lang="en-US" sz="1800" b="1" i="0" u="none" strike="noStrike" kern="1200" cap="none" spc="0" normalizeH="0" baseline="0" noProof="0" err="1">
              <a:ln>
                <a:noFill/>
              </a:ln>
              <a:solidFill>
                <a:schemeClr val="bg1"/>
              </a:solidFill>
              <a:effectLst/>
              <a:uLnTx/>
              <a:uFillTx/>
              <a:latin typeface="Arial"/>
              <a:ea typeface="+mn-ea"/>
              <a:cs typeface="Arial"/>
            </a:rPr>
            <a:t>toimintamallien</a:t>
          </a:r>
          <a:r>
            <a:rPr kumimoji="0" lang="en-US" sz="1800" b="1" i="0" u="none" strike="noStrike" kern="1200" cap="none" spc="0" normalizeH="0" baseline="0" noProof="0">
              <a:ln>
                <a:noFill/>
              </a:ln>
              <a:solidFill>
                <a:schemeClr val="bg1"/>
              </a:solidFill>
              <a:effectLst/>
              <a:uLnTx/>
              <a:uFillTx/>
              <a:latin typeface="Arial"/>
              <a:ea typeface="+mn-ea"/>
              <a:cs typeface="Arial"/>
            </a:rPr>
            <a:t> </a:t>
          </a:r>
          <a:r>
            <a:rPr kumimoji="0" lang="en-US" sz="1800" b="1" i="0" u="none" strike="noStrike" kern="1200" cap="none" spc="0" normalizeH="0" baseline="0" noProof="0" err="1">
              <a:ln>
                <a:noFill/>
              </a:ln>
              <a:solidFill>
                <a:schemeClr val="bg1"/>
              </a:solidFill>
              <a:effectLst/>
              <a:uLnTx/>
              <a:uFillTx/>
              <a:latin typeface="Arial"/>
              <a:ea typeface="+mn-ea"/>
              <a:cs typeface="Arial"/>
            </a:rPr>
            <a:t>selvitys</a:t>
          </a:r>
          <a:r>
            <a:rPr kumimoji="0" lang="en-US" sz="1800" b="1" i="0" u="none" strike="noStrike" kern="1200" cap="none" spc="0" normalizeH="0" baseline="0" noProof="0">
              <a:ln>
                <a:noFill/>
              </a:ln>
              <a:solidFill>
                <a:schemeClr val="bg1"/>
              </a:solidFill>
              <a:effectLst/>
              <a:uLnTx/>
              <a:uFillTx/>
              <a:latin typeface="Arial"/>
              <a:ea typeface="+mn-ea"/>
              <a:cs typeface="Arial"/>
            </a:rPr>
            <a:t>- ja </a:t>
          </a:r>
          <a:r>
            <a:rPr kumimoji="0" lang="en-US" sz="1800" b="1" i="0" u="none" strike="noStrike" kern="1200" cap="none" spc="0" normalizeH="0" baseline="0" noProof="0" err="1">
              <a:ln>
                <a:noFill/>
              </a:ln>
              <a:solidFill>
                <a:schemeClr val="bg1"/>
              </a:solidFill>
              <a:effectLst/>
              <a:uLnTx/>
              <a:uFillTx/>
              <a:latin typeface="Arial"/>
              <a:ea typeface="+mn-ea"/>
              <a:cs typeface="Arial"/>
            </a:rPr>
            <a:t>kehittämistyö</a:t>
          </a:r>
          <a:r>
            <a:rPr kumimoji="0" lang="en-US" sz="1800" b="1" i="0" u="none" strike="noStrike" kern="1200" cap="none" spc="0" normalizeH="0" baseline="0" noProof="0">
              <a:ln>
                <a:noFill/>
              </a:ln>
              <a:solidFill>
                <a:schemeClr val="bg1"/>
              </a:solidFill>
              <a:effectLst/>
              <a:uLnTx/>
              <a:uFillTx/>
              <a:latin typeface="Arial"/>
              <a:ea typeface="+mn-ea"/>
              <a:cs typeface="Arial"/>
            </a:rPr>
            <a:t> (1b)</a:t>
          </a:r>
          <a:r>
            <a:rPr kumimoji="0" lang="en-US" sz="1800" b="1" i="0" u="none" strike="noStrike" kern="1200" cap="none" spc="0" normalizeH="0" baseline="0" noProof="0">
              <a:ln>
                <a:noFill/>
              </a:ln>
              <a:solidFill>
                <a:prstClr val="black"/>
              </a:solidFill>
              <a:effectLst/>
              <a:uLnTx/>
              <a:uFillTx/>
              <a:latin typeface="Arial"/>
              <a:ea typeface="+mn-ea"/>
              <a:cs typeface="Arial"/>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dsp:txBody>
      <dsp:txXfrm rot="-10800000">
        <a:off x="36011" y="3630574"/>
        <a:ext cx="11679073" cy="66567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128E4-028E-4DBA-8EB7-EF1B7DE8554D}" type="datetimeFigureOut">
              <a:rPr lang="fi-FI" smtClean="0"/>
              <a:t>3.10.2023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8F6A3-47AC-48D6-B06C-36B12C74559C}" type="slidenum">
              <a:rPr lang="fi-FI" smtClean="0"/>
              <a:t>‹#›</a:t>
            </a:fld>
            <a:endParaRPr lang="fi-FI"/>
          </a:p>
        </p:txBody>
      </p:sp>
    </p:spTree>
    <p:extLst>
      <p:ext uri="{BB962C8B-B14F-4D97-AF65-F5344CB8AC3E}">
        <p14:creationId xmlns:p14="http://schemas.microsoft.com/office/powerpoint/2010/main" val="88402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28D0-16EF-4BE3-B2E3-7BACDBE8671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32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D728D0-16EF-4BE3-B2E3-7BACDBE8671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07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2.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24.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2063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106441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3.10.2023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2233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3.10.2023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821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GB" noProof="0"/>
          </a:p>
        </p:txBody>
      </p:sp>
    </p:spTree>
    <p:extLst>
      <p:ext uri="{BB962C8B-B14F-4D97-AF65-F5344CB8AC3E}">
        <p14:creationId xmlns:p14="http://schemas.microsoft.com/office/powerpoint/2010/main" val="395186266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0" name="Title 1">
            <a:extLst>
              <a:ext uri="{FF2B5EF4-FFF2-40B4-BE49-F238E27FC236}">
                <a16:creationId xmlns:a16="http://schemas.microsoft.com/office/drawing/2014/main" id="{E1BDC3D3-EB17-0487-C235-F850563BC9A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sp>
        <p:nvSpPr>
          <p:cNvPr id="17" name="Subtitle 2">
            <a:extLst>
              <a:ext uri="{FF2B5EF4-FFF2-40B4-BE49-F238E27FC236}">
                <a16:creationId xmlns:a16="http://schemas.microsoft.com/office/drawing/2014/main" id="{DA486FA2-7EDF-3CDE-B2A8-1996C5B90363}"/>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 name="Kuva 6" descr="Kuva, joka sisältää kohteen teksti&#10;&#10;Kuvaus luotu automaattisesti">
            <a:extLst>
              <a:ext uri="{FF2B5EF4-FFF2-40B4-BE49-F238E27FC236}">
                <a16:creationId xmlns:a16="http://schemas.microsoft.com/office/drawing/2014/main" id="{B1B878DA-CB1A-75A0-5770-95EB08616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7703" y="6199251"/>
            <a:ext cx="2308193" cy="484248"/>
          </a:xfrm>
          <a:prstGeom prst="rect">
            <a:avLst/>
          </a:prstGeom>
        </p:spPr>
      </p:pic>
    </p:spTree>
    <p:extLst>
      <p:ext uri="{BB962C8B-B14F-4D97-AF65-F5344CB8AC3E}">
        <p14:creationId xmlns:p14="http://schemas.microsoft.com/office/powerpoint/2010/main" val="11742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8" name="Title 1">
            <a:extLst>
              <a:ext uri="{FF2B5EF4-FFF2-40B4-BE49-F238E27FC236}">
                <a16:creationId xmlns:a16="http://schemas.microsoft.com/office/drawing/2014/main" id="{3D2381EF-57A8-1C05-84A9-9F84FAD18E7B}"/>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9" name="Subtitle 2">
            <a:extLst>
              <a:ext uri="{FF2B5EF4-FFF2-40B4-BE49-F238E27FC236}">
                <a16:creationId xmlns:a16="http://schemas.microsoft.com/office/drawing/2014/main" id="{46246D6B-7EFD-7283-0002-4A923D4ACAA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2278C8E9-2B5B-AE51-3056-72CF449A5B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5134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04789E84-8A5C-DB4D-D671-48F749607012}"/>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582796DA-BEA0-4465-9E93-22077412D3D8}"/>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172E6419-3E43-B819-0F56-F5B53C418A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6440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6D39C43C-5564-E805-F83D-57CA4C6278C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7287D95-9B25-2EEE-C282-35C35AAE97FE}"/>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291A083D-56BC-392B-00FA-C5C846220D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39118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A9E8124-A72D-82EF-A10A-6207675890F7}"/>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6C52CFC2-F2C6-6CB2-C15F-59B17FEF5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42789616-358A-5784-7842-2491CFD354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CAFC004A-208D-2813-7671-A92B7400477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4" name="Kuva 3">
            <a:extLst>
              <a:ext uri="{FF2B5EF4-FFF2-40B4-BE49-F238E27FC236}">
                <a16:creationId xmlns:a16="http://schemas.microsoft.com/office/drawing/2014/main" id="{099A867E-E519-D4F6-FBDD-8926F792E1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23443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9" name="Title 1">
            <a:extLst>
              <a:ext uri="{FF2B5EF4-FFF2-40B4-BE49-F238E27FC236}">
                <a16:creationId xmlns:a16="http://schemas.microsoft.com/office/drawing/2014/main" id="{CDD34969-E7E7-A1CC-2089-9286F0AD5B6C}"/>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fi-FI"/>
              <a:t>Muokkaa ots. perustyyl. napsautt.</a:t>
            </a:r>
          </a:p>
        </p:txBody>
      </p:sp>
      <p:sp>
        <p:nvSpPr>
          <p:cNvPr id="2" name="Subtitle 2">
            <a:extLst>
              <a:ext uri="{FF2B5EF4-FFF2-40B4-BE49-F238E27FC236}">
                <a16:creationId xmlns:a16="http://schemas.microsoft.com/office/drawing/2014/main" id="{7932645C-9B8B-CE6D-9E8D-3CFC3CAFE116}"/>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descr="Kuva, joka sisältää kohteen teksti&#10;&#10;Kuvaus luotu automaattisesti">
            <a:extLst>
              <a:ext uri="{FF2B5EF4-FFF2-40B4-BE49-F238E27FC236}">
                <a16:creationId xmlns:a16="http://schemas.microsoft.com/office/drawing/2014/main" id="{FF926511-72BC-4C83-95A9-EE31C0342B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77602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219076"/>
            <a:ext cx="12192000" cy="707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E686C3A-3338-33B3-4014-A81860A03E43}"/>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fi-FI"/>
              <a:t>Muokkaa ots. perustyyl. napsautt.</a:t>
            </a:r>
          </a:p>
        </p:txBody>
      </p:sp>
      <p:pic>
        <p:nvPicPr>
          <p:cNvPr id="11" name="Picture 10">
            <a:extLst>
              <a:ext uri="{FF2B5EF4-FFF2-40B4-BE49-F238E27FC236}">
                <a16:creationId xmlns:a16="http://schemas.microsoft.com/office/drawing/2014/main" id="{D9D96DF4-A755-9C6C-D0AF-F7BF23E8E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pic>
        <p:nvPicPr>
          <p:cNvPr id="12" name="Picture 11">
            <a:extLst>
              <a:ext uri="{FF2B5EF4-FFF2-40B4-BE49-F238E27FC236}">
                <a16:creationId xmlns:a16="http://schemas.microsoft.com/office/drawing/2014/main" id="{F0B09760-B083-3BD6-E228-AD96F37DA1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2" name="Subtitle 2">
            <a:extLst>
              <a:ext uri="{FF2B5EF4-FFF2-40B4-BE49-F238E27FC236}">
                <a16:creationId xmlns:a16="http://schemas.microsoft.com/office/drawing/2014/main" id="{56DF2EC5-DFA4-5829-E4D2-3DB5E9CD8062}"/>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 name="Kuva 2">
            <a:extLst>
              <a:ext uri="{FF2B5EF4-FFF2-40B4-BE49-F238E27FC236}">
                <a16:creationId xmlns:a16="http://schemas.microsoft.com/office/drawing/2014/main" id="{3F830B39-E5CB-27C6-CD68-E02F4D6D70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0603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3.10.2023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9908443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a:defRPr>
                <a:latin typeface="+mn-lt"/>
              </a:defRPr>
            </a:lvl1pPr>
          </a:lstStyle>
          <a:p>
            <a:fld id="{CCE76DBD-9ABD-401A-ACC4-8E3C979D470F}" type="datetime1">
              <a:rPr lang="fi-FI" smtClean="0"/>
              <a:pPr/>
              <a:t>3.10.2023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1336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mn-lt"/>
                <a:cs typeface="Poppins ExtraBold" panose="00000900000000000000" pitchFamily="2" charset="0"/>
              </a:defRPr>
            </a:lvl1pPr>
          </a:lstStyle>
          <a:p>
            <a:fld id="{8EA296CD-E0BD-4577-BBD9-E7A21CDFDC56}" type="datetime1">
              <a:rPr lang="fi-FI" smtClean="0"/>
              <a:pPr/>
              <a:t>3.10.2023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mn-lt"/>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mn-lt"/>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10" name="Title 1">
            <a:extLst>
              <a:ext uri="{FF2B5EF4-FFF2-40B4-BE49-F238E27FC236}">
                <a16:creationId xmlns:a16="http://schemas.microsoft.com/office/drawing/2014/main" id="{6C9103EF-D491-2B2E-5A12-8423BBBC2E49}"/>
              </a:ext>
            </a:extLst>
          </p:cNvPr>
          <p:cNvSpPr>
            <a:spLocks noGrp="1"/>
          </p:cNvSpPr>
          <p:nvPr>
            <p:ph type="title"/>
          </p:nvPr>
        </p:nvSpPr>
        <p:spPr>
          <a:xfrm>
            <a:off x="673668" y="487242"/>
            <a:ext cx="9841931" cy="613182"/>
          </a:xfrm>
          <a:prstGeom prst="rect">
            <a:avLst/>
          </a:prstGeom>
        </p:spPr>
        <p:txBody>
          <a:bodyPr/>
          <a:lstStyle>
            <a:lvl1pPr>
              <a:defRPr>
                <a:solidFill>
                  <a:schemeClr val="bg1"/>
                </a:solidFill>
              </a:defRPr>
            </a:lvl1pPr>
          </a:lstStyle>
          <a:p>
            <a:r>
              <a:rPr lang="fi-FI"/>
              <a:t>Muokkaa ots. perustyyl. napsautt.</a:t>
            </a:r>
          </a:p>
        </p:txBody>
      </p:sp>
      <p:sp>
        <p:nvSpPr>
          <p:cNvPr id="13" name="Text Placeholder 2">
            <a:extLst>
              <a:ext uri="{FF2B5EF4-FFF2-40B4-BE49-F238E27FC236}">
                <a16:creationId xmlns:a16="http://schemas.microsoft.com/office/drawing/2014/main" id="{521A9D2E-6634-2D56-5A08-813213E31D78}"/>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Kuva 1" descr="Kuva, joka sisältää kohteen teksti&#10;&#10;Kuvaus luotu automaattisesti">
            <a:extLst>
              <a:ext uri="{FF2B5EF4-FFF2-40B4-BE49-F238E27FC236}">
                <a16:creationId xmlns:a16="http://schemas.microsoft.com/office/drawing/2014/main" id="{A49F0ABE-E446-DE94-136F-D28026C460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0698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7C46CF40-C63D-4563-8757-6DC4E6BF2D21}" type="datetime1">
              <a:rPr lang="fi-FI" smtClean="0"/>
              <a:pPr/>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fi-FI"/>
              <a:t>Muokkaa ots. perustyyl. napsautt.</a:t>
            </a:r>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999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a:defRPr>
                <a:latin typeface="+mn-lt"/>
              </a:defRPr>
            </a:lvl1pPr>
          </a:lstStyle>
          <a:p>
            <a:fld id="{D5FE38DE-4805-4D44-9515-01E7263DA904}" type="datetime1">
              <a:rPr lang="fi-FI" smtClean="0"/>
              <a:pPr/>
              <a:t>3.10.2023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114544" cy="472935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5943756" y="1299307"/>
            <a:ext cx="5114543" cy="4729355"/>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67923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3.10.2023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6695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4" name="Text Placeholder 2">
            <a:extLst>
              <a:ext uri="{FF2B5EF4-FFF2-40B4-BE49-F238E27FC236}">
                <a16:creationId xmlns:a16="http://schemas.microsoft.com/office/drawing/2014/main" id="{D22E29E6-9516-AE5D-6DBA-246EE865A895}"/>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F5E079B8-A769-A107-7D39-A9B56C79D2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23433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45AC2FB1-4057-3159-07A7-90A6B023B6FB}"/>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1F5393C9-9152-22FB-239D-4D91ACB8C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34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97B6EE8B-510D-2582-2E8F-CF526382FB72}"/>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7A3BF5BE-6746-F473-D45F-1137E16C51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03519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24350"/>
            <a:ext cx="12192000" cy="688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a:extLst>
              <a:ext uri="{FF2B5EF4-FFF2-40B4-BE49-F238E27FC236}">
                <a16:creationId xmlns:a16="http://schemas.microsoft.com/office/drawing/2014/main" id="{64E585B0-489A-1BCE-4431-1A934D5A27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8" name="Picture 7">
            <a:extLst>
              <a:ext uri="{FF2B5EF4-FFF2-40B4-BE49-F238E27FC236}">
                <a16:creationId xmlns:a16="http://schemas.microsoft.com/office/drawing/2014/main" id="{4AA073B5-0C86-430C-876B-7CC72F534E7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3" name="Text Placeholder 2">
            <a:extLst>
              <a:ext uri="{FF2B5EF4-FFF2-40B4-BE49-F238E27FC236}">
                <a16:creationId xmlns:a16="http://schemas.microsoft.com/office/drawing/2014/main" id="{7C8F3D0C-FE85-C7EC-A872-C0FBF657FF99}"/>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2" name="Kuva 1">
            <a:extLst>
              <a:ext uri="{FF2B5EF4-FFF2-40B4-BE49-F238E27FC236}">
                <a16:creationId xmlns:a16="http://schemas.microsoft.com/office/drawing/2014/main" id="{C02088FD-B9D1-EA8E-60E9-B9DD3EE844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9495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fi-FI"/>
              <a:t>Muokkaa ots. perustyyl. napsautt.</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2">
            <a:extLst>
              <a:ext uri="{FF2B5EF4-FFF2-40B4-BE49-F238E27FC236}">
                <a16:creationId xmlns:a16="http://schemas.microsoft.com/office/drawing/2014/main" id="{802701EE-1F35-C743-235E-AB7EE8CC25D1}"/>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descr="Kuva, joka sisältää kohteen teksti&#10;&#10;Kuvaus luotu automaattisesti">
            <a:extLst>
              <a:ext uri="{FF2B5EF4-FFF2-40B4-BE49-F238E27FC236}">
                <a16:creationId xmlns:a16="http://schemas.microsoft.com/office/drawing/2014/main" id="{557B3FBB-384A-34FE-8FFD-603DBD34E3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28349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301851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7987ADA-E758-6AD3-A240-8E0C1AAD4D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sp>
        <p:nvSpPr>
          <p:cNvPr id="12" name="Title 1">
            <a:extLst>
              <a:ext uri="{FF2B5EF4-FFF2-40B4-BE49-F238E27FC236}">
                <a16:creationId xmlns:a16="http://schemas.microsoft.com/office/drawing/2014/main" id="{6A47EF7F-2D18-51EC-A1BF-867D0F7F92C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fi-FI"/>
              <a:t>Muokkaa ots. perustyyl. napsautt.</a:t>
            </a:r>
          </a:p>
        </p:txBody>
      </p:sp>
      <p:pic>
        <p:nvPicPr>
          <p:cNvPr id="14" name="Picture 13">
            <a:extLst>
              <a:ext uri="{FF2B5EF4-FFF2-40B4-BE49-F238E27FC236}">
                <a16:creationId xmlns:a16="http://schemas.microsoft.com/office/drawing/2014/main" id="{05748E6B-8561-AFE5-0BA3-E3911081FA6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2">
            <a:extLst>
              <a:ext uri="{FF2B5EF4-FFF2-40B4-BE49-F238E27FC236}">
                <a16:creationId xmlns:a16="http://schemas.microsoft.com/office/drawing/2014/main" id="{75B42F6F-48E8-FD63-145C-0EFC8293C61C}"/>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A3B0D8F7-5BF9-77D5-2727-4C67539060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167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92760E5C-EBDA-4D35-835F-C4EA74A72D71}" type="datetime1">
              <a:rPr lang="fi-FI" smtClean="0"/>
              <a:pPr/>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6788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048692EF-5F1C-49F9-BF88-7C49994B5FB9}" type="datetime1">
              <a:rPr lang="fi-FI" smtClean="0"/>
              <a:pPr/>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321674020"/>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353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4AED8E3C-1D77-4DE1-BFA6-56BDED8E6778}" type="datetime1">
              <a:rPr lang="fi-FI" smtClean="0"/>
              <a:pPr/>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919614935"/>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a:prstGeom prst="rect">
            <a:avLst/>
          </a:prstGeom>
        </p:spPr>
        <p:txBody>
          <a:bodyPr/>
          <a:lstStyle/>
          <a:p>
            <a:r>
              <a:rPr lang="fi-FI"/>
              <a:t>Muokkaa ots. perustyyl. napsautt.</a:t>
            </a:r>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ext Placeholder 3">
            <a:extLst>
              <a:ext uri="{FF2B5EF4-FFF2-40B4-BE49-F238E27FC236}">
                <a16:creationId xmlns:a16="http://schemas.microsoft.com/office/drawing/2014/main" id="{66A7B04E-2799-662F-9CAA-A46A9D7BF4A4}"/>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423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E4A42CB1-97BE-F597-7869-25F855643F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6562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A284AA11-F116-0C2D-6365-9E10BF2B30A3}"/>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AFA15F11-C54B-D75C-15F7-9C6CD64DCAA9}"/>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48CC069A-7567-5C95-9073-85C707D940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54607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211C9894-9B0D-9070-9051-C5AD1B0D3D77}"/>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C9F10-0002-CC49-B3C9-AB63B813D8D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3051C165-C148-4424-793A-EB39E8F43B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936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335B7819-FED9-DE2E-E33C-425B965640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1ED358D-59D4-EB64-C4BA-627E0A87F3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413157EC-C27F-705F-1EB0-AE2FB86690B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39FACA19-5E29-D984-E37B-132697769EA8}"/>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FA2F4022-101F-D499-40EB-1B767E8DE3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38632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7">
            <a:extLst>
              <a:ext uri="{FF2B5EF4-FFF2-40B4-BE49-F238E27FC236}">
                <a16:creationId xmlns:a16="http://schemas.microsoft.com/office/drawing/2014/main" id="{5F989EFB-CC76-1A6C-0180-CADD162A5062}"/>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7D6DB4AB-5D53-D86F-808D-EF80F518A4A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4615AEBC-CC41-EBB3-54BD-0CF0AF7EAB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34614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6CB25FD0-10E6-AE7A-DE5D-9FAB4590D5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8B011074-D964-8D79-5CB6-9C00D52BED5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8E037C29-8537-6613-CD21-A833F0AABD16}"/>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fi-FI"/>
              <a:t>Muokkaa tekstin perustyylejä napsauttamalla</a:t>
            </a:r>
          </a:p>
        </p:txBody>
      </p:sp>
      <p:sp>
        <p:nvSpPr>
          <p:cNvPr id="3" name="Text Placeholder 9">
            <a:extLst>
              <a:ext uri="{FF2B5EF4-FFF2-40B4-BE49-F238E27FC236}">
                <a16:creationId xmlns:a16="http://schemas.microsoft.com/office/drawing/2014/main" id="{C67A4364-DB6E-C5E2-CFCA-5510547480B7}"/>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326EC6C5-D6B5-13C9-103E-B2AA5BDF26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8480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3.10.2023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061913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9E151FCF-1D09-D5D3-9590-EB8E0DA51E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44380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CBC0B12C-B16E-4AB7-D664-A1BED67202C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163829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8641FF11-DA77-F027-1D11-E649F93175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20511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9" name="Picture 8">
            <a:extLst>
              <a:ext uri="{FF2B5EF4-FFF2-40B4-BE49-F238E27FC236}">
                <a16:creationId xmlns:a16="http://schemas.microsoft.com/office/drawing/2014/main" id="{CAC0803C-5CF8-AE96-555D-116275BCE7E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83C57738-5D2D-C145-6F67-C41EA4614A5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222AC130-BB32-9AA4-FE02-2E135A08D2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54268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05B2CFB4-2EF1-6527-0F07-88F205E6B8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6348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fi-FI"/>
              <a:t>Muokkaa ots. perustyyl. napsautt.</a:t>
            </a:r>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1" name="Picture 10">
            <a:extLst>
              <a:ext uri="{FF2B5EF4-FFF2-40B4-BE49-F238E27FC236}">
                <a16:creationId xmlns:a16="http://schemas.microsoft.com/office/drawing/2014/main" id="{F8BBB028-5167-A3B2-4879-C59099FACD2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2" name="Picture 11">
            <a:extLst>
              <a:ext uri="{FF2B5EF4-FFF2-40B4-BE49-F238E27FC236}">
                <a16:creationId xmlns:a16="http://schemas.microsoft.com/office/drawing/2014/main" id="{E68F2C78-08C0-EBA7-40CA-66ACFE6AD5B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Kuva 1">
            <a:extLst>
              <a:ext uri="{FF2B5EF4-FFF2-40B4-BE49-F238E27FC236}">
                <a16:creationId xmlns:a16="http://schemas.microsoft.com/office/drawing/2014/main" id="{159B0DC1-C232-E0D2-4604-03F03CFB8E1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106452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5554085" cy="4881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a:defRPr>
                <a:latin typeface="+mn-lt"/>
              </a:defRPr>
            </a:lvl1pPr>
          </a:lstStyle>
          <a:p>
            <a:fld id="{959F7C74-FDAC-47C9-85FF-A93A4A77D2DE}" type="datetime1">
              <a:rPr lang="fi-FI" smtClean="0"/>
              <a:pPr/>
              <a:t>3.10.2023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a:prstGeom prst="rect">
            <a:avLst/>
          </a:prstGeom>
        </p:spPr>
        <p:txBody>
          <a:bodyPr anchor="b"/>
          <a:lstStyle>
            <a:lvl1pPr>
              <a:defRPr sz="3200"/>
            </a:lvl1pPr>
          </a:lstStyle>
          <a:p>
            <a:r>
              <a:rPr lang="fi-FI"/>
              <a:t>Muokkaa ots. perustyyl. napsautt.</a:t>
            </a:r>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467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a:prstGeom prst="rect">
            <a:avLst/>
          </a:prstGeom>
        </p:spPr>
        <p:txBody>
          <a:bodyPr anchor="b"/>
          <a:lstStyle>
            <a:lvl1pPr>
              <a:defRPr sz="3200"/>
            </a:lvl1pPr>
          </a:lstStyle>
          <a:p>
            <a:r>
              <a:rPr lang="fi-FI"/>
              <a:t>Muokkaa ots. perustyyl. napsautt.</a:t>
            </a:r>
          </a:p>
        </p:txBody>
      </p:sp>
    </p:spTree>
    <p:extLst>
      <p:ext uri="{BB962C8B-B14F-4D97-AF65-F5344CB8AC3E}">
        <p14:creationId xmlns:p14="http://schemas.microsoft.com/office/powerpoint/2010/main" val="305911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6AEBAE58-467E-C561-9E23-7CE05E9C7F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0058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3CCC3079-7194-8C22-A3D3-6F9394BBECF0}"/>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644333C2-4842-7E2E-7937-68FB42491868}"/>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35CF3962-6D51-1195-EB62-7918502A1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17513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4150576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6975CD3B-56F4-E72E-D322-CE977B611D3A}"/>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667A5BB0-FCB8-3441-769B-7B72984FA857}"/>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051EF8CE-0874-F23E-44AD-B66A2393EA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566" y="6228892"/>
            <a:ext cx="2127346" cy="446307"/>
          </a:xfrm>
          <a:prstGeom prst="rect">
            <a:avLst/>
          </a:prstGeom>
        </p:spPr>
      </p:pic>
    </p:spTree>
    <p:extLst>
      <p:ext uri="{BB962C8B-B14F-4D97-AF65-F5344CB8AC3E}">
        <p14:creationId xmlns:p14="http://schemas.microsoft.com/office/powerpoint/2010/main" val="35164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789891E-9BE0-3B01-C564-2AEDD55D21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19700A34-79C6-CA31-BA62-8237F08F27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85D56D68-1234-F5E2-39DE-2029CF9328C7}"/>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EEC4D5BE-3D46-96E4-B159-B2A61603983C}"/>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1E8D72D1-760C-38EF-73B3-ADC697996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26988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
        <p:nvSpPr>
          <p:cNvPr id="2" name="Text Placeholder 3">
            <a:extLst>
              <a:ext uri="{FF2B5EF4-FFF2-40B4-BE49-F238E27FC236}">
                <a16:creationId xmlns:a16="http://schemas.microsoft.com/office/drawing/2014/main" id="{5F9E543F-39BF-5197-168E-B6E0B3BB0D94}"/>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971035ED-3820-3A06-220D-A2C466DE4A1B}"/>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fi-FI"/>
              <a:t>Muokkaa ots. perustyyl. napsautt.</a:t>
            </a:r>
          </a:p>
        </p:txBody>
      </p:sp>
    </p:spTree>
    <p:extLst>
      <p:ext uri="{BB962C8B-B14F-4D97-AF65-F5344CB8AC3E}">
        <p14:creationId xmlns:p14="http://schemas.microsoft.com/office/powerpoint/2010/main" val="13536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9" name="Picture 8">
            <a:extLst>
              <a:ext uri="{FF2B5EF4-FFF2-40B4-BE49-F238E27FC236}">
                <a16:creationId xmlns:a16="http://schemas.microsoft.com/office/drawing/2014/main" id="{81F0F414-90CB-B203-E1CB-3F34052F53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3516" y="6049228"/>
            <a:ext cx="2709824" cy="784422"/>
          </a:xfrm>
          <a:prstGeom prst="rect">
            <a:avLst/>
          </a:prstGeom>
        </p:spPr>
      </p:pic>
      <p:pic>
        <p:nvPicPr>
          <p:cNvPr id="10" name="Picture 9">
            <a:extLst>
              <a:ext uri="{FF2B5EF4-FFF2-40B4-BE49-F238E27FC236}">
                <a16:creationId xmlns:a16="http://schemas.microsoft.com/office/drawing/2014/main" id="{FF0650BC-11D9-4094-3838-D5CF5F5DD1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463C9DD4-B0E2-7119-BC2F-9DE4C3BD8892}"/>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itle 1">
            <a:extLst>
              <a:ext uri="{FF2B5EF4-FFF2-40B4-BE49-F238E27FC236}">
                <a16:creationId xmlns:a16="http://schemas.microsoft.com/office/drawing/2014/main" id="{8A5AA4F2-7AF6-3877-2D57-EA5475EDE30A}"/>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fi-FI"/>
              <a:t>Muokkaa ots. perustyyl. napsautt.</a:t>
            </a:r>
          </a:p>
        </p:txBody>
      </p:sp>
      <p:pic>
        <p:nvPicPr>
          <p:cNvPr id="4" name="Kuva 3">
            <a:extLst>
              <a:ext uri="{FF2B5EF4-FFF2-40B4-BE49-F238E27FC236}">
                <a16:creationId xmlns:a16="http://schemas.microsoft.com/office/drawing/2014/main" id="{3BF144D1-9507-B2A2-4A48-A3313A3007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6856" y="6207813"/>
            <a:ext cx="2343150" cy="491582"/>
          </a:xfrm>
          <a:prstGeom prst="rect">
            <a:avLst/>
          </a:prstGeom>
        </p:spPr>
      </p:pic>
    </p:spTree>
    <p:extLst>
      <p:ext uri="{BB962C8B-B14F-4D97-AF65-F5344CB8AC3E}">
        <p14:creationId xmlns:p14="http://schemas.microsoft.com/office/powerpoint/2010/main" val="35729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aak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a:defRPr>
                <a:latin typeface="+mn-lt"/>
              </a:defRPr>
            </a:lvl1pPr>
          </a:lstStyle>
          <a:p>
            <a:fld id="{8E96E634-4747-4C18-9630-96A196DBF87F}" type="datetime1">
              <a:rPr lang="fi-FI" smtClean="0"/>
              <a:pPr/>
              <a:t>3.10.2023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22F9888C-2AB6-AC37-F0E4-B2F2AD03B067}"/>
              </a:ext>
            </a:extLst>
          </p:cNvPr>
          <p:cNvSpPr>
            <a:spLocks noGrp="1"/>
          </p:cNvSpPr>
          <p:nvPr>
            <p:ph type="title"/>
          </p:nvPr>
        </p:nvSpPr>
        <p:spPr>
          <a:xfrm>
            <a:off x="673668" y="487242"/>
            <a:ext cx="9918132" cy="613182"/>
          </a:xfrm>
        </p:spPr>
        <p:txBody>
          <a:bodyPr/>
          <a:lstStyle/>
          <a:p>
            <a:r>
              <a:rPr lang="fi-FI"/>
              <a:t>Muokkaa ots. perustyyl. napsautt.</a:t>
            </a:r>
          </a:p>
        </p:txBody>
      </p:sp>
      <p:sp>
        <p:nvSpPr>
          <p:cNvPr id="9" name="Vertical Text Placeholder 2">
            <a:extLst>
              <a:ext uri="{FF2B5EF4-FFF2-40B4-BE49-F238E27FC236}">
                <a16:creationId xmlns:a16="http://schemas.microsoft.com/office/drawing/2014/main" id="{7B669F9F-59AA-81A1-21C8-DC8F427FBF51}"/>
              </a:ext>
            </a:extLst>
          </p:cNvPr>
          <p:cNvSpPr>
            <a:spLocks noGrp="1"/>
          </p:cNvSpPr>
          <p:nvPr>
            <p:ph type="body" orient="vert" idx="1"/>
          </p:nvPr>
        </p:nvSpPr>
        <p:spPr>
          <a:xfrm>
            <a:off x="673668" y="1299308"/>
            <a:ext cx="9918131" cy="472935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702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aaka_ja_otsikk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a:defRPr>
                <a:latin typeface="+mn-lt"/>
              </a:defRPr>
            </a:lvl1pPr>
          </a:lstStyle>
          <a:p>
            <a:fld id="{DADEE36B-1FB8-4D59-A82C-0E27C43A5F1F}" type="datetime1">
              <a:rPr lang="fi-FI" smtClean="0"/>
              <a:pPr/>
              <a:t>3.10.2023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Vertical Title 1">
            <a:extLst>
              <a:ext uri="{FF2B5EF4-FFF2-40B4-BE49-F238E27FC236}">
                <a16:creationId xmlns:a16="http://schemas.microsoft.com/office/drawing/2014/main" id="{3F2E0DFC-E3BC-2968-5789-7A26E5302015}"/>
              </a:ext>
            </a:extLst>
          </p:cNvPr>
          <p:cNvSpPr>
            <a:spLocks noGrp="1"/>
          </p:cNvSpPr>
          <p:nvPr>
            <p:ph type="title" orient="vert"/>
          </p:nvPr>
        </p:nvSpPr>
        <p:spPr>
          <a:xfrm>
            <a:off x="8085270" y="449071"/>
            <a:ext cx="2430330" cy="5143691"/>
          </a:xfrm>
        </p:spPr>
        <p:txBody>
          <a:bodyPr vert="eaVert"/>
          <a:lstStyle/>
          <a:p>
            <a:r>
              <a:rPr lang="fi-FI"/>
              <a:t>Muokkaa ots. perustyyl. napsautt.</a:t>
            </a:r>
          </a:p>
        </p:txBody>
      </p:sp>
      <p:sp>
        <p:nvSpPr>
          <p:cNvPr id="9" name="Vertical Text Placeholder 2">
            <a:extLst>
              <a:ext uri="{FF2B5EF4-FFF2-40B4-BE49-F238E27FC236}">
                <a16:creationId xmlns:a16="http://schemas.microsoft.com/office/drawing/2014/main" id="{2925600D-019F-A65C-3005-E83FFC51F104}"/>
              </a:ext>
            </a:extLst>
          </p:cNvPr>
          <p:cNvSpPr>
            <a:spLocks noGrp="1"/>
          </p:cNvSpPr>
          <p:nvPr>
            <p:ph type="body" orient="vert" idx="1"/>
          </p:nvPr>
        </p:nvSpPr>
        <p:spPr>
          <a:xfrm>
            <a:off x="584200" y="449071"/>
            <a:ext cx="7150100" cy="5143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6144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Tyhjä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noProof="0"/>
          </a:p>
        </p:txBody>
      </p:sp>
      <p:sp>
        <p:nvSpPr>
          <p:cNvPr id="7" name="Slide Number Placeholder 6"/>
          <p:cNvSpPr>
            <a:spLocks noGrp="1"/>
          </p:cNvSpPr>
          <p:nvPr>
            <p:ph type="sldNum" sz="quarter" idx="12"/>
          </p:nvPr>
        </p:nvSpPr>
        <p:spPr/>
        <p:txBody>
          <a:bodyPr/>
          <a:lstStyle/>
          <a:p>
            <a:fld id="{12E0FF02-2EAB-48AE-86A1-50CF72F987EA}" type="slidenum">
              <a:rPr lang="fi-FI" noProof="0" smtClean="0"/>
              <a:pPr/>
              <a:t>‹#›</a:t>
            </a:fld>
            <a:endParaRPr lang="fi-FI" noProof="0"/>
          </a:p>
        </p:txBody>
      </p:sp>
    </p:spTree>
    <p:extLst>
      <p:ext uri="{BB962C8B-B14F-4D97-AF65-F5344CB8AC3E}">
        <p14:creationId xmlns:p14="http://schemas.microsoft.com/office/powerpoint/2010/main" val="19486076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3.10.2023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59985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07399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3.10.2023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45187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1344071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160090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32483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351348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146550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64369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14630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652679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903CF214-76DA-68B4-2B4A-8177027A9517}"/>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B3D36BE2-B80E-CE08-EBD9-EEB35490D95C}"/>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76222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0608CAA1-FDF5-EF53-A9B7-1D43206E86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A9CFA2B3-42F1-3C9E-A475-251BF4B38D61}"/>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210818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atti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322229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atti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816872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atti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48936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679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atti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95589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atti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accent4"/>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4187005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atti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accent4"/>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3163399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iitos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891239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Kiitos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605262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Kiitos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615026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Kiitos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71494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Kiitos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097637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Kiitos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669202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Kiitos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05492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84601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298092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49770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687674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55368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802722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575883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2872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103043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a:prstGeom prst="rect">
            <a:avLst/>
          </a:prstGeom>
        </p:spPr>
        <p:txBody>
          <a:bodyPr/>
          <a:lstStyle/>
          <a:p>
            <a:fld id="{CCE76DBD-9ABD-401A-ACC4-8E3C979D470F}" type="datetime1">
              <a:rPr lang="fi-FI" smtClean="0"/>
              <a:t>3.10.2023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a:xfrm>
            <a:off x="11275568" y="6257749"/>
            <a:ext cx="603473" cy="365125"/>
          </a:xfrm>
          <a:prstGeom prst="rect">
            <a:avLst/>
          </a:prstGeom>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55548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3.10.2023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7686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185211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5764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827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67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6780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8485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482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3.10.2023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094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160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5326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07305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610961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3314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72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36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3.10.2023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09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3.10.2023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5035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5422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3.10.2023</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6450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3.10.2023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95118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3.10.2023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051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3.10.2023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95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800434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3757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9223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184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652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9662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3343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46549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2526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2509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3.10.2023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65739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3.10.2023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6726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0953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54745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226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440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8740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330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3874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3468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9479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233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086492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225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7664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3.10.2023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6185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7094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457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045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784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847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706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115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theme" Target="../theme/theme7.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 Type="http://schemas.openxmlformats.org/officeDocument/2006/relationships/slideLayout" Target="../slideLayouts/slideLayout53.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image" Target="../media/image1.png"/><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image" Target="../media/image9.png"/><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47" Type="http://schemas.openxmlformats.org/officeDocument/2006/relationships/image" Target="../media/image17.png"/><Relationship Id="rId7" Type="http://schemas.openxmlformats.org/officeDocument/2006/relationships/slideLayout" Target="../slideLayouts/slideLayout10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45" Type="http://schemas.openxmlformats.org/officeDocument/2006/relationships/theme" Target="../theme/theme8.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slideLayout" Target="../slideLayouts/slideLayout145.xml"/><Relationship Id="rId48" Type="http://schemas.openxmlformats.org/officeDocument/2006/relationships/image" Target="../media/image18.png"/><Relationship Id="rId8" Type="http://schemas.openxmlformats.org/officeDocument/2006/relationships/slideLayout" Target="../slideLayouts/slideLayout110.xml"/><Relationship Id="rId3" Type="http://schemas.openxmlformats.org/officeDocument/2006/relationships/slideLayout" Target="../slideLayouts/slideLayout105.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46" Type="http://schemas.openxmlformats.org/officeDocument/2006/relationships/image" Target="../media/image16.png"/><Relationship Id="rId20" Type="http://schemas.openxmlformats.org/officeDocument/2006/relationships/slideLayout" Target="../slideLayouts/slideLayout122.xml"/><Relationship Id="rId41"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fi-FI"/>
              <a:t>Muokkaa ots. perustyyl. napsautt.</a:t>
            </a:r>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6206564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3457315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4879343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53767012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16435797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fi-FI"/>
              <a:t>Muokkaa ots. perustyyl. napsautt.</a:t>
            </a:r>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3.10.2023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8521646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3.10.2023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7">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108014324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 id="2147483857" r:id="rId49"/>
    <p:sldLayoutId id="2147483858" r:id="rId50"/>
    <p:sldLayoutId id="2147483859" r:id="rId51"/>
    <p:sldLayoutId id="2147483860" r:id="rId52"/>
    <p:sldLayoutId id="2147483861" r:id="rId53"/>
    <p:sldLayoutId id="2147483862"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6F3F4CD8-536F-4549-973D-0FBA9CAF6C21}" type="datetime1">
              <a:rPr lang="fi-FI" smtClean="0"/>
              <a:pPr/>
              <a:t>3.10.2023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47" cstate="print">
            <a:extLst>
              <a:ext uri="{28A0092B-C50C-407E-A947-70E740481C1C}">
                <a14:useLocalDpi xmlns:a14="http://schemas.microsoft.com/office/drawing/2010/main" val="0"/>
              </a:ext>
            </a:extLst>
          </a:blip>
          <a:srcRect/>
          <a:stretch/>
        </p:blipFill>
        <p:spPr>
          <a:xfrm>
            <a:off x="473516" y="6040692"/>
            <a:ext cx="2709824" cy="784423"/>
          </a:xfrm>
          <a:prstGeom prst="rect">
            <a:avLst/>
          </a:prstGeom>
        </p:spPr>
      </p:pic>
      <p:sp>
        <p:nvSpPr>
          <p:cNvPr id="9" name="Title Placeholder 1">
            <a:extLst>
              <a:ext uri="{FF2B5EF4-FFF2-40B4-BE49-F238E27FC236}">
                <a16:creationId xmlns:a16="http://schemas.microsoft.com/office/drawing/2014/main" id="{561516D5-0AAA-DE78-E828-72FCAD04A9F7}"/>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Autofit/>
          </a:bodyPr>
          <a:lstStyle/>
          <a:p>
            <a:r>
              <a:rPr lang="fi-FI" noProof="0"/>
              <a:t>Muokkaa ots. perustyyl. napsautt.</a:t>
            </a:r>
          </a:p>
        </p:txBody>
      </p:sp>
      <p:sp>
        <p:nvSpPr>
          <p:cNvPr id="10" name="Text Placeholder 2">
            <a:extLst>
              <a:ext uri="{FF2B5EF4-FFF2-40B4-BE49-F238E27FC236}">
                <a16:creationId xmlns:a16="http://schemas.microsoft.com/office/drawing/2014/main" id="{F86F9587-735F-C8FE-1B9D-811387FA7D7B}"/>
              </a:ext>
            </a:extLst>
          </p:cNvPr>
          <p:cNvSpPr>
            <a:spLocks noGrp="1"/>
          </p:cNvSpPr>
          <p:nvPr>
            <p:ph type="body" idx="1"/>
          </p:nvPr>
        </p:nvSpPr>
        <p:spPr>
          <a:xfrm>
            <a:off x="673669" y="1428750"/>
            <a:ext cx="11205372" cy="4599915"/>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2" name="Kuva 1" descr="Kuva, joka sisältää kohteen teksti&#10;&#10;Kuvaus luotu automaattisesti">
            <a:extLst>
              <a:ext uri="{FF2B5EF4-FFF2-40B4-BE49-F238E27FC236}">
                <a16:creationId xmlns:a16="http://schemas.microsoft.com/office/drawing/2014/main" id="{B389535D-98FD-4EF6-0071-965952E6716E}"/>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3577703" y="6199251"/>
            <a:ext cx="2308193" cy="484248"/>
          </a:xfrm>
          <a:prstGeom prst="rect">
            <a:avLst/>
          </a:prstGeom>
        </p:spPr>
      </p:pic>
    </p:spTree>
    <p:extLst>
      <p:ext uri="{BB962C8B-B14F-4D97-AF65-F5344CB8AC3E}">
        <p14:creationId xmlns:p14="http://schemas.microsoft.com/office/powerpoint/2010/main" val="101156854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800" b="1" kern="1200" spc="0">
          <a:solidFill>
            <a:schemeClr val="tx1"/>
          </a:solidFill>
          <a:latin typeface="+mj-lt"/>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28.emf"/><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B460-9657-981D-6708-0686F2DEF627}"/>
              </a:ext>
            </a:extLst>
          </p:cNvPr>
          <p:cNvSpPr>
            <a:spLocks noGrp="1"/>
          </p:cNvSpPr>
          <p:nvPr>
            <p:ph type="ctrTitle"/>
          </p:nvPr>
        </p:nvSpPr>
        <p:spPr/>
        <p:txBody>
          <a:bodyPr>
            <a:normAutofit/>
          </a:bodyPr>
          <a:lstStyle/>
          <a:p>
            <a:r>
              <a:rPr lang="fi-FI" sz="4800"/>
              <a:t>Seniorineuvolatoiminta</a:t>
            </a:r>
          </a:p>
        </p:txBody>
      </p:sp>
      <p:sp>
        <p:nvSpPr>
          <p:cNvPr id="3" name="Subtitle 2">
            <a:extLst>
              <a:ext uri="{FF2B5EF4-FFF2-40B4-BE49-F238E27FC236}">
                <a16:creationId xmlns:a16="http://schemas.microsoft.com/office/drawing/2014/main" id="{14509CAD-CC83-7045-194A-7EEA012F6304}"/>
              </a:ext>
            </a:extLst>
          </p:cNvPr>
          <p:cNvSpPr>
            <a:spLocks noGrp="1"/>
          </p:cNvSpPr>
          <p:nvPr>
            <p:ph type="subTitle" idx="1"/>
          </p:nvPr>
        </p:nvSpPr>
        <p:spPr/>
        <p:txBody>
          <a:bodyPr/>
          <a:lstStyle/>
          <a:p>
            <a:r>
              <a:rPr lang="fi-FI"/>
              <a:t>4.10.2023 Vanhusten palvelut -jaosto</a:t>
            </a:r>
          </a:p>
          <a:p>
            <a:r>
              <a:rPr lang="fi-FI"/>
              <a:t>Minna Lahnalampi-Lahtinen, </a:t>
            </a:r>
          </a:p>
          <a:p>
            <a:r>
              <a:rPr lang="fi-FI"/>
              <a:t>vanhuspalvelujen toimialajohtaja</a:t>
            </a:r>
          </a:p>
          <a:p>
            <a:endParaRPr lang="fi-FI"/>
          </a:p>
        </p:txBody>
      </p:sp>
    </p:spTree>
    <p:extLst>
      <p:ext uri="{BB962C8B-B14F-4D97-AF65-F5344CB8AC3E}">
        <p14:creationId xmlns:p14="http://schemas.microsoft.com/office/powerpoint/2010/main" val="397486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37F56-B296-DC1E-6C1E-36F47F720C32}"/>
              </a:ext>
            </a:extLst>
          </p:cNvPr>
          <p:cNvSpPr>
            <a:spLocks noGrp="1"/>
          </p:cNvSpPr>
          <p:nvPr>
            <p:ph type="dt" sz="half" idx="10"/>
          </p:nvPr>
        </p:nvSpPr>
        <p:spPr>
          <a:xfrm>
            <a:off x="9983495" y="6257748"/>
            <a:ext cx="107480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2760E5C-EBDA-4D35-835F-C4EA74A72D71}"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60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3" name="Slide Number Placeholder 2">
            <a:extLst>
              <a:ext uri="{FF2B5EF4-FFF2-40B4-BE49-F238E27FC236}">
                <a16:creationId xmlns:a16="http://schemas.microsoft.com/office/drawing/2014/main" id="{F9DC66ED-96B1-6FEA-9F10-E3F2D6616BDD}"/>
              </a:ext>
            </a:extLst>
          </p:cNvPr>
          <p:cNvSpPr>
            <a:spLocks noGrp="1"/>
          </p:cNvSpPr>
          <p:nvPr>
            <p:ph type="sldNum" sz="quarter" idx="12"/>
          </p:nvPr>
        </p:nvSpPr>
        <p:spPr>
          <a:xfrm>
            <a:off x="11275568" y="6257749"/>
            <a:ext cx="603473"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4" name="TextBox 3">
            <a:extLst>
              <a:ext uri="{FF2B5EF4-FFF2-40B4-BE49-F238E27FC236}">
                <a16:creationId xmlns:a16="http://schemas.microsoft.com/office/drawing/2014/main" id="{CA6BA082-DC11-FE12-2483-42643EE1DF54}"/>
              </a:ext>
            </a:extLst>
          </p:cNvPr>
          <p:cNvSpPr txBox="1"/>
          <p:nvPr/>
        </p:nvSpPr>
        <p:spPr>
          <a:xfrm>
            <a:off x="141564" y="641936"/>
            <a:ext cx="9841931" cy="61318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i-FI" sz="4000" b="1" i="0" u="none" strike="noStrike" kern="1200" cap="none" spc="0" normalizeH="0" baseline="0" noProof="0">
                <a:ln>
                  <a:noFill/>
                </a:ln>
                <a:solidFill>
                  <a:srgbClr val="E6007E"/>
                </a:solidFill>
                <a:effectLst/>
                <a:uLnTx/>
                <a:uFillTx/>
                <a:latin typeface="Calibri" panose="020F0502020204030204"/>
                <a:ea typeface="+mn-ea"/>
                <a:cs typeface="+mn-cs"/>
              </a:rPr>
              <a:t>1. Ohjaava senioritoimintamalli 2023</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fi-FI" sz="3700" b="1" i="0" u="none" strike="noStrike" kern="1200" cap="none" spc="0" normalizeH="0" baseline="0" noProof="0">
              <a:ln>
                <a:noFill/>
              </a:ln>
              <a:solidFill>
                <a:prstClr val="black"/>
              </a:solidFill>
              <a:effectLst/>
              <a:uLnTx/>
              <a:uFillTx/>
              <a:latin typeface="Calibri" panose="020F0502020204030204"/>
              <a:ea typeface="+mn-ea"/>
              <a:cs typeface="Poppins ExtraBold" panose="00000900000000000000" pitchFamily="2" charset="0"/>
            </a:endParaRPr>
          </a:p>
        </p:txBody>
      </p:sp>
      <p:graphicFrame>
        <p:nvGraphicFramePr>
          <p:cNvPr id="5" name="Table 4">
            <a:extLst>
              <a:ext uri="{FF2B5EF4-FFF2-40B4-BE49-F238E27FC236}">
                <a16:creationId xmlns:a16="http://schemas.microsoft.com/office/drawing/2014/main" id="{110A497A-FBF8-CBAD-47F6-78CE2800AB64}"/>
              </a:ext>
            </a:extLst>
          </p:cNvPr>
          <p:cNvGraphicFramePr>
            <a:graphicFrameLocks noGrp="1"/>
          </p:cNvGraphicFramePr>
          <p:nvPr/>
        </p:nvGraphicFramePr>
        <p:xfrm>
          <a:off x="178263" y="1133240"/>
          <a:ext cx="10880036" cy="4860118"/>
        </p:xfrm>
        <a:graphic>
          <a:graphicData uri="http://schemas.openxmlformats.org/drawingml/2006/table">
            <a:tbl>
              <a:tblPr firstRow="1" bandRow="1">
                <a:solidFill>
                  <a:schemeClr val="bg1">
                    <a:lumMod val="95000"/>
                  </a:schemeClr>
                </a:solidFill>
                <a:tableStyleId>{5C22544A-7EE6-4342-B048-85BDC9FD1C3A}</a:tableStyleId>
              </a:tblPr>
              <a:tblGrid>
                <a:gridCol w="10880036">
                  <a:extLst>
                    <a:ext uri="{9D8B030D-6E8A-4147-A177-3AD203B41FA5}">
                      <a16:colId xmlns:a16="http://schemas.microsoft.com/office/drawing/2014/main" val="400152790"/>
                    </a:ext>
                  </a:extLst>
                </a:gridCol>
              </a:tblGrid>
              <a:tr h="41407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2000" b="1" cap="none" spc="0">
                          <a:solidFill>
                            <a:schemeClr val="bg1"/>
                          </a:solidFill>
                          <a:effectLst/>
                        </a:rPr>
                        <a:t>Kehittämistoimenpiteet</a:t>
                      </a:r>
                    </a:p>
                  </a:txBody>
                  <a:tcPr marL="57738" marR="95436" marT="16497" marB="123724" anchor="b">
                    <a:lnL w="12700" cmpd="sng">
                      <a:noFill/>
                    </a:lnL>
                    <a:lnR w="12700" cmpd="sng">
                      <a:noFill/>
                    </a:lnR>
                    <a:lnT w="9525" cap="flat" cmpd="sng" algn="ctr">
                      <a:noFill/>
                      <a:prstDash val="solid"/>
                    </a:lnT>
                    <a:lnB w="38100" cmpd="sng">
                      <a:noFill/>
                    </a:lnB>
                    <a:solidFill>
                      <a:srgbClr val="002060"/>
                    </a:solidFill>
                  </a:tcPr>
                </a:tc>
                <a:extLst>
                  <a:ext uri="{0D108BD9-81ED-4DB2-BD59-A6C34878D82A}">
                    <a16:rowId xmlns:a16="http://schemas.microsoft.com/office/drawing/2014/main" val="3636263175"/>
                  </a:ext>
                </a:extLst>
              </a:tr>
              <a:tr h="4415097">
                <a:tc>
                  <a:txBody>
                    <a:bodyPr/>
                    <a:lstStyle/>
                    <a:p>
                      <a:pPr lvl="0">
                        <a:buFont typeface="Arial" panose="020B0604020202020204" pitchFamily="34" charset="0"/>
                        <a:buNone/>
                      </a:pPr>
                      <a:endParaRPr lang="fi-FI" sz="120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0">
                        <a:buFont typeface="Arial" panose="020B0604020202020204" pitchFamily="34" charset="0"/>
                        <a:buNone/>
                      </a:pPr>
                      <a:r>
                        <a:rPr lang="fi-FI" sz="1400" b="1">
                          <a:solidFill>
                            <a:schemeClr val="accent5"/>
                          </a:solidFill>
                          <a:latin typeface="Arial" panose="020B0604020202020204" pitchFamily="34" charset="0"/>
                          <a:ea typeface="Times New Roman" panose="02020603050405020304" pitchFamily="18" charset="0"/>
                          <a:cs typeface="Arial" panose="020B0604020202020204" pitchFamily="34" charset="0"/>
                        </a:rPr>
                        <a:t>1. Viestinnän ja matalan kynnyksen yhteydenottokanavien kehittäminen </a:t>
                      </a:r>
                    </a:p>
                    <a:p>
                      <a:pPr marL="285750" lvl="0" indent="-285750">
                        <a:buFontTx/>
                        <a:buChar char="-"/>
                      </a:pPr>
                      <a:r>
                        <a:rPr lang="fi-FI" sz="1400">
                          <a:solidFill>
                            <a:schemeClr val="accent1"/>
                          </a:solidFill>
                          <a:latin typeface="Arial" panose="020B0604020202020204" pitchFamily="34" charset="0"/>
                          <a:ea typeface="Times New Roman" panose="02020603050405020304" pitchFamily="18" charset="0"/>
                          <a:cs typeface="Arial" panose="020B0604020202020204" pitchFamily="34" charset="0"/>
                        </a:rPr>
                        <a:t>R</a:t>
                      </a:r>
                      <a:r>
                        <a:rPr lang="fi-FI" sz="14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akennetaan ennakoiva palvelu ja yhteys asiakasohjaukseen</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Verkkosivujen kehittäminen</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Palveluopas</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Huoli-ilmoituksen kehittäminen</a:t>
                      </a:r>
                    </a:p>
                    <a:p>
                      <a:pPr marL="0" lvl="0" indent="0">
                        <a:buFontTx/>
                        <a:buNone/>
                      </a:pPr>
                      <a:endPar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p>
                      <a:pPr marL="0" lvl="0" indent="0">
                        <a:buFontTx/>
                        <a:buNone/>
                      </a:pPr>
                      <a:r>
                        <a:rPr kumimoji="0" lang="fi-FI" sz="1400" b="1" i="0" u="none" strike="noStrike"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2. Etsivä- ja löytävä vanhustyö koordinoidusti koko hyvinvointialueella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MEK- työotteen mallintaminen: ammattilaisten löytäväntyöotteen kehittäminen ja kouluttaminen </a:t>
                      </a:r>
                      <a:endParaRPr kumimoji="0" lang="fi-FI" sz="1400" b="1" i="0" u="none" strike="noStrike"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endParaRP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Järjestöyhteistyö alueellinen ja valtakunnallinen</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Jalkautuva asiakasohjaus/seniorineuvonta </a:t>
                      </a:r>
                      <a:endParaRPr kumimoji="0" lang="fi-FI" sz="1400" b="1" i="0" u="none" strike="noStrike"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endParaRPr>
                    </a:p>
                    <a:p>
                      <a:pPr marL="0" lvl="0" indent="0">
                        <a:buFontTx/>
                        <a:buNone/>
                      </a:pPr>
                      <a:endPar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p>
                      <a:pPr marL="0" lvl="0" indent="0">
                        <a:buFontTx/>
                        <a:buNone/>
                      </a:pPr>
                      <a:r>
                        <a:rPr kumimoji="0" lang="fi-FI" sz="1400" b="1" i="0" u="none" strike="noStrike"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3. Järjestöyhteistyön edistäminen ja mallinnus vanhuspalveluissa </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Järjestöseminaari-&gt; seminaarin pohjalta luodaan kehittämisryhmä ja toimintamalli yhteistyölle</a:t>
                      </a:r>
                    </a:p>
                    <a:p>
                      <a:pPr marL="285750" lvl="0" indent="-285750">
                        <a:buFontTx/>
                        <a:buChar char="-"/>
                      </a:pPr>
                      <a:r>
                        <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Vanhuspalvelujen ja muiden toimijoiden yhteistyöprosessin luominen</a:t>
                      </a:r>
                    </a:p>
                    <a:p>
                      <a:pPr marL="285750" lvl="0" indent="-285750">
                        <a:buFontTx/>
                        <a:buChar char="-"/>
                      </a:pPr>
                      <a:endParaRPr kumimoji="0" lang="fi-FI" sz="1400" b="0" i="0" u="none" strike="noStrike"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p>
                      <a:pPr marL="0" lvl="0" indent="0">
                        <a:buFontTx/>
                        <a:buNone/>
                      </a:pPr>
                      <a:r>
                        <a:rPr kumimoji="0" lang="fi-FI" sz="1400" b="1" i="0" u="none" strike="noStrike"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4. Digialustan, itsearviointivälineen sekä riskihälyttimen selvitys- ja kehittämistyö</a:t>
                      </a:r>
                      <a:endParaRPr kumimoji="0" lang="en-US" sz="1400" b="1" i="0" u="none" strike="noStrike"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endParaRPr>
                    </a:p>
                  </a:txBody>
                  <a:tcPr marL="57738" marR="95436" marT="16497" marB="123724" anchor="ctr">
                    <a:lnL w="12700" cmpd="sng">
                      <a:noFill/>
                      <a:prstDash val="solid"/>
                    </a:lnL>
                    <a:lnR w="12700" cmpd="sng">
                      <a:noFill/>
                      <a:prstDash val="solid"/>
                    </a:lnR>
                    <a:lnT w="38100" cmpd="sng">
                      <a:noFill/>
                    </a:lnT>
                    <a:lnB w="9525" cap="flat" cmpd="sng" algn="ctr">
                      <a:noFill/>
                      <a:prstDash val="solid"/>
                    </a:lnB>
                    <a:solidFill>
                      <a:schemeClr val="bg1">
                        <a:lumMod val="85000"/>
                      </a:schemeClr>
                    </a:solidFill>
                  </a:tcPr>
                </a:tc>
                <a:extLst>
                  <a:ext uri="{0D108BD9-81ED-4DB2-BD59-A6C34878D82A}">
                    <a16:rowId xmlns:a16="http://schemas.microsoft.com/office/drawing/2014/main" val="2895920998"/>
                  </a:ext>
                </a:extLst>
              </a:tr>
            </a:tbl>
          </a:graphicData>
        </a:graphic>
      </p:graphicFrame>
      <p:pic>
        <p:nvPicPr>
          <p:cNvPr id="6" name="Kuva 5" descr="Sateen varjo ja kukat kuvio">
            <a:extLst>
              <a:ext uri="{FF2B5EF4-FFF2-40B4-BE49-F238E27FC236}">
                <a16:creationId xmlns:a16="http://schemas.microsoft.com/office/drawing/2014/main" id="{3396B1DB-4F5D-9F7C-2A93-1786012EB0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5" y="1255118"/>
            <a:ext cx="4274693" cy="4727737"/>
          </a:xfrm>
          <a:prstGeom prst="rect">
            <a:avLst/>
          </a:prstGeom>
        </p:spPr>
      </p:pic>
    </p:spTree>
    <p:extLst>
      <p:ext uri="{BB962C8B-B14F-4D97-AF65-F5344CB8AC3E}">
        <p14:creationId xmlns:p14="http://schemas.microsoft.com/office/powerpoint/2010/main" val="34387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37F56-B296-DC1E-6C1E-36F47F720C32}"/>
              </a:ext>
            </a:extLst>
          </p:cNvPr>
          <p:cNvSpPr>
            <a:spLocks noGrp="1"/>
          </p:cNvSpPr>
          <p:nvPr>
            <p:ph type="dt" sz="half" idx="10"/>
          </p:nvPr>
        </p:nvSpPr>
        <p:spPr>
          <a:xfrm>
            <a:off x="9983495" y="6257748"/>
            <a:ext cx="107480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2760E5C-EBDA-4D35-835F-C4EA74A72D71}"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60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3" name="Slide Number Placeholder 2">
            <a:extLst>
              <a:ext uri="{FF2B5EF4-FFF2-40B4-BE49-F238E27FC236}">
                <a16:creationId xmlns:a16="http://schemas.microsoft.com/office/drawing/2014/main" id="{F9DC66ED-96B1-6FEA-9F10-E3F2D6616BDD}"/>
              </a:ext>
            </a:extLst>
          </p:cNvPr>
          <p:cNvSpPr>
            <a:spLocks noGrp="1"/>
          </p:cNvSpPr>
          <p:nvPr>
            <p:ph type="sldNum" sz="quarter" idx="12"/>
          </p:nvPr>
        </p:nvSpPr>
        <p:spPr>
          <a:xfrm>
            <a:off x="11275568" y="6257749"/>
            <a:ext cx="603473"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4" name="TextBox 3">
            <a:extLst>
              <a:ext uri="{FF2B5EF4-FFF2-40B4-BE49-F238E27FC236}">
                <a16:creationId xmlns:a16="http://schemas.microsoft.com/office/drawing/2014/main" id="{CA6BA082-DC11-FE12-2483-42643EE1DF54}"/>
              </a:ext>
            </a:extLst>
          </p:cNvPr>
          <p:cNvSpPr txBox="1"/>
          <p:nvPr/>
        </p:nvSpPr>
        <p:spPr>
          <a:xfrm>
            <a:off x="302194" y="409575"/>
            <a:ext cx="9841931" cy="9284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110A497A-FBF8-CBAD-47F6-78CE2800AB64}"/>
              </a:ext>
            </a:extLst>
          </p:cNvPr>
          <p:cNvGraphicFramePr>
            <a:graphicFrameLocks noGrp="1"/>
          </p:cNvGraphicFramePr>
          <p:nvPr/>
        </p:nvGraphicFramePr>
        <p:xfrm>
          <a:off x="95250" y="1095375"/>
          <a:ext cx="12001500" cy="4974362"/>
        </p:xfrm>
        <a:graphic>
          <a:graphicData uri="http://schemas.openxmlformats.org/drawingml/2006/table">
            <a:tbl>
              <a:tblPr firstRow="1" bandRow="1">
                <a:tableStyleId>{7DF18680-E054-41AD-8BC1-D1AEF772440D}</a:tableStyleId>
              </a:tblPr>
              <a:tblGrid>
                <a:gridCol w="6124574">
                  <a:extLst>
                    <a:ext uri="{9D8B030D-6E8A-4147-A177-3AD203B41FA5}">
                      <a16:colId xmlns:a16="http://schemas.microsoft.com/office/drawing/2014/main" val="400152790"/>
                    </a:ext>
                  </a:extLst>
                </a:gridCol>
                <a:gridCol w="5876926">
                  <a:extLst>
                    <a:ext uri="{9D8B030D-6E8A-4147-A177-3AD203B41FA5}">
                      <a16:colId xmlns:a16="http://schemas.microsoft.com/office/drawing/2014/main" val="404577736"/>
                    </a:ext>
                  </a:extLst>
                </a:gridCol>
              </a:tblGrid>
              <a:tr h="6796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i-FI" sz="2000" b="1" cap="none" spc="0">
                        <a:solidFill>
                          <a:schemeClr val="tx1"/>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2000" b="1" cap="none" spc="0">
                          <a:solidFill>
                            <a:schemeClr val="bg1"/>
                          </a:solidFill>
                          <a:effectLst/>
                        </a:rPr>
                        <a:t>2. Terveyspalveluvetoinen senioritoimintamalli 2024</a:t>
                      </a:r>
                      <a:endParaRPr lang="fi-FI" sz="2000">
                        <a:solidFill>
                          <a:schemeClr val="bg1"/>
                        </a:solidFill>
                      </a:endParaRPr>
                    </a:p>
                  </a:txBody>
                  <a:tcPr marL="57738" marR="95436" marT="16497" marB="123724" anchor="b"/>
                </a:tc>
                <a:tc>
                  <a:txBody>
                    <a:bodyPr/>
                    <a:lstStyle/>
                    <a:p>
                      <a:pPr algn="l" rtl="0" fontAlgn="base"/>
                      <a:r>
                        <a:rPr lang="fi-FI" sz="1900" b="1" cap="none" spc="0">
                          <a:solidFill>
                            <a:schemeClr val="bg1"/>
                          </a:solidFill>
                          <a:effectLst/>
                        </a:rPr>
                        <a:t>3. Digitaalisten palvelujen selvitys- ja kehittämistyö (1b)</a:t>
                      </a:r>
                    </a:p>
                  </a:txBody>
                  <a:tcPr marL="57738" marR="95436" marT="16497" marB="123724" anchor="b"/>
                </a:tc>
                <a:extLst>
                  <a:ext uri="{0D108BD9-81ED-4DB2-BD59-A6C34878D82A}">
                    <a16:rowId xmlns:a16="http://schemas.microsoft.com/office/drawing/2014/main" val="3636263175"/>
                  </a:ext>
                </a:extLst>
              </a:tr>
              <a:tr h="4105617">
                <a:tc>
                  <a:txBody>
                    <a:bodyPr/>
                    <a:lstStyle/>
                    <a:p>
                      <a:r>
                        <a:rPr lang="fi-FI" sz="1600" b="1">
                          <a:solidFill>
                            <a:schemeClr val="accent5"/>
                          </a:solidFill>
                        </a:rPr>
                        <a:t>Kotiin annettavan lääkärityön kehittäminen</a:t>
                      </a:r>
                    </a:p>
                    <a:p>
                      <a:pPr marL="0" indent="0">
                        <a:buFontTx/>
                        <a:buNone/>
                      </a:pPr>
                      <a:r>
                        <a:rPr lang="fi-FI" sz="1600"/>
                        <a:t>Liikkuvan lääkärityön kehittäminen (kotihoito ja omaishoitoperheet)</a:t>
                      </a:r>
                    </a:p>
                    <a:p>
                      <a:pPr marL="0" indent="0">
                        <a:buFontTx/>
                        <a:buNone/>
                      </a:pPr>
                      <a:r>
                        <a:rPr lang="fi-FI" sz="1600">
                          <a:solidFill>
                            <a:schemeClr val="tx1"/>
                          </a:solidFill>
                        </a:rPr>
                        <a:t>Digitaalisen riskihälyttimen selvitys ja kehittämistyö</a:t>
                      </a:r>
                    </a:p>
                    <a:p>
                      <a:pPr marL="0" indent="0">
                        <a:buFontTx/>
                        <a:buNone/>
                      </a:pPr>
                      <a:r>
                        <a:rPr lang="fi-FI" sz="1600"/>
                        <a:t>Liikkuvan hoitajaperusteisen sairaala-toimintamallin (LIISA) edelleen kehittäminen  </a:t>
                      </a:r>
                    </a:p>
                    <a:p>
                      <a:pPr lvl="1"/>
                      <a:endParaRPr lang="fi-FI" sz="1600"/>
                    </a:p>
                    <a:p>
                      <a:r>
                        <a:rPr lang="fi-FI" sz="1600" b="1">
                          <a:solidFill>
                            <a:schemeClr val="accent5"/>
                          </a:solidFill>
                        </a:rPr>
                        <a:t>Eri toimijoiden yhteistyön selkiyttäminen</a:t>
                      </a:r>
                    </a:p>
                    <a:p>
                      <a:pPr marL="0" indent="0">
                        <a:buFontTx/>
                        <a:buNone/>
                      </a:pPr>
                      <a:r>
                        <a:rPr lang="fi-FI" sz="1600"/>
                        <a:t>Palvelee moniammatillisen- ja alaisen toiminnan harjoittamista</a:t>
                      </a:r>
                    </a:p>
                    <a:p>
                      <a:pPr marL="0" indent="0">
                        <a:buFontTx/>
                        <a:buNone/>
                      </a:pPr>
                      <a:r>
                        <a:rPr lang="fi-FI" sz="1600"/>
                        <a:t>Yhteistyötä seniorineuvonnan, kotihoidon ja terveyspalvelujen välillä kehitetään. Asiakas saa oikea-aikaista palvelua oikealta ammattilaiselta</a:t>
                      </a:r>
                    </a:p>
                    <a:p>
                      <a:pPr marL="457200" lvl="1" indent="0">
                        <a:buNone/>
                      </a:pPr>
                      <a:endParaRPr lang="fi-FI" sz="1600"/>
                    </a:p>
                    <a:p>
                      <a:pPr marL="0" indent="0">
                        <a:buNone/>
                      </a:pPr>
                      <a:r>
                        <a:rPr lang="fi-FI" sz="1600" b="1">
                          <a:solidFill>
                            <a:schemeClr val="tx1"/>
                          </a:solidFill>
                        </a:rPr>
                        <a:t>Kehittämistyön pohjana käytetään Tulevaisuuden sosiaali- ja terveyskeskus (Tulsote) hankkeen puolella toteutettua: kotihoidon asiakkaiden lääkärityön varmistamisen prosessikuvausta.</a:t>
                      </a:r>
                    </a:p>
                  </a:txBody>
                  <a:tcPr marL="57738" marR="95436" marT="16497" marB="123724" anchor="ctr"/>
                </a:tc>
                <a:tc>
                  <a:txBody>
                    <a:bodyPr/>
                    <a:lstStyle/>
                    <a:p>
                      <a:pPr algn="just" rtl="0" fontAlgn="base"/>
                      <a:endParaRPr lang="fi-FI" sz="1800">
                        <a:effectLst/>
                      </a:endParaRPr>
                    </a:p>
                    <a:p>
                      <a:pPr algn="just" rtl="0" fontAlgn="base"/>
                      <a:endParaRPr lang="fi-FI" sz="1800" b="1">
                        <a:solidFill>
                          <a:schemeClr val="accent5"/>
                        </a:solidFill>
                        <a:effectLst/>
                      </a:endParaRPr>
                    </a:p>
                    <a:p>
                      <a:pPr algn="just" rtl="0" fontAlgn="base"/>
                      <a:r>
                        <a:rPr lang="fi-FI" sz="1600" b="1">
                          <a:solidFill>
                            <a:schemeClr val="accent5"/>
                          </a:solidFill>
                          <a:effectLst/>
                        </a:rPr>
                        <a:t>Digitaalinen palvelualusta</a:t>
                      </a:r>
                    </a:p>
                    <a:p>
                      <a:pPr algn="just" rtl="0" fontAlgn="base"/>
                      <a:r>
                        <a:rPr lang="fi-FI" sz="1600">
                          <a:effectLst/>
                        </a:rPr>
                        <a:t>Hyvinvointia- ja terveyttä edistävän digitaalisen alustan tarveselvitys ja kehittämistyö substanssin näkökulmasta.</a:t>
                      </a:r>
                    </a:p>
                    <a:p>
                      <a:pPr algn="just" rtl="0" fontAlgn="base"/>
                      <a:endParaRPr lang="fi-FI" sz="1800">
                        <a:effectLst/>
                      </a:endParaRPr>
                    </a:p>
                    <a:p>
                      <a:pPr algn="just" rtl="0" fontAlgn="base"/>
                      <a:r>
                        <a:rPr lang="fi-FI" sz="1600" b="1">
                          <a:solidFill>
                            <a:schemeClr val="accent5"/>
                          </a:solidFill>
                          <a:effectLst/>
                        </a:rPr>
                        <a:t>Itsearviointiväline</a:t>
                      </a:r>
                    </a:p>
                    <a:p>
                      <a:pPr algn="just" rtl="0" fontAlgn="base"/>
                      <a:r>
                        <a:rPr lang="fi-FI" sz="1600">
                          <a:effectLst/>
                        </a:rPr>
                        <a:t>Itsearviointivälineen tarveselvitys- ja kehittämistyö</a:t>
                      </a:r>
                    </a:p>
                    <a:p>
                      <a:pPr algn="just" rtl="0" fontAlgn="base"/>
                      <a:endParaRPr lang="fi-FI" sz="1800">
                        <a:effectLst/>
                      </a:endParaRPr>
                    </a:p>
                    <a:p>
                      <a:pPr algn="just" rtl="0" fontAlgn="base"/>
                      <a:r>
                        <a:rPr lang="fi-FI" sz="1600" b="1">
                          <a:solidFill>
                            <a:schemeClr val="accent5"/>
                          </a:solidFill>
                          <a:effectLst/>
                        </a:rPr>
                        <a:t>Riskihälytin</a:t>
                      </a:r>
                    </a:p>
                    <a:p>
                      <a:pPr algn="just" rtl="0" fontAlgn="base"/>
                      <a:r>
                        <a:rPr lang="fi-FI" sz="1600">
                          <a:effectLst/>
                        </a:rPr>
                        <a:t>Potilastietojärjestelmään integroitavan riskihälyttimen tarveselvitys- ja kehittämistyö​</a:t>
                      </a:r>
                    </a:p>
                    <a:p>
                      <a:pPr marL="0" indent="0">
                        <a:buNone/>
                      </a:pPr>
                      <a:endParaRPr lang="fi-FI" b="1">
                        <a:solidFill>
                          <a:schemeClr val="tx1"/>
                        </a:solidFill>
                      </a:endParaRPr>
                    </a:p>
                    <a:p>
                      <a:pPr marL="0" indent="0">
                        <a:buNone/>
                      </a:pPr>
                      <a:r>
                        <a:rPr lang="fi-FI" sz="1600" b="1">
                          <a:solidFill>
                            <a:schemeClr val="tx1"/>
                          </a:solidFill>
                        </a:rPr>
                        <a:t>Kehittämistyönpohja käytetään aiemmin hyvinvointialueella kehittämistyönalla olleita toimenpinteitä ja selvityksiä.</a:t>
                      </a:r>
                    </a:p>
                    <a:p>
                      <a:pPr marL="0" indent="0">
                        <a:buNone/>
                      </a:pPr>
                      <a:endParaRPr lang="fi-FI" b="1">
                        <a:solidFill>
                          <a:schemeClr val="tx1"/>
                        </a:solidFill>
                      </a:endParaRPr>
                    </a:p>
                  </a:txBody>
                  <a:tcPr marL="57738" marR="95436" marT="16497" marB="123724" anchor="ctr"/>
                </a:tc>
                <a:extLst>
                  <a:ext uri="{0D108BD9-81ED-4DB2-BD59-A6C34878D82A}">
                    <a16:rowId xmlns:a16="http://schemas.microsoft.com/office/drawing/2014/main" val="2895920998"/>
                  </a:ext>
                </a:extLst>
              </a:tr>
            </a:tbl>
          </a:graphicData>
        </a:graphic>
      </p:graphicFrame>
    </p:spTree>
    <p:extLst>
      <p:ext uri="{BB962C8B-B14F-4D97-AF65-F5344CB8AC3E}">
        <p14:creationId xmlns:p14="http://schemas.microsoft.com/office/powerpoint/2010/main" val="29935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B431-0678-8EC2-33C2-4DCB3BB041F9}"/>
              </a:ext>
            </a:extLst>
          </p:cNvPr>
          <p:cNvSpPr>
            <a:spLocks noGrp="1"/>
          </p:cNvSpPr>
          <p:nvPr>
            <p:ph type="ctrTitle"/>
          </p:nvPr>
        </p:nvSpPr>
        <p:spPr/>
        <p:txBody>
          <a:bodyPr/>
          <a:lstStyle/>
          <a:p>
            <a:r>
              <a:rPr lang="fi-FI"/>
              <a:t>Kiitos!</a:t>
            </a:r>
          </a:p>
        </p:txBody>
      </p:sp>
    </p:spTree>
    <p:extLst>
      <p:ext uri="{BB962C8B-B14F-4D97-AF65-F5344CB8AC3E}">
        <p14:creationId xmlns:p14="http://schemas.microsoft.com/office/powerpoint/2010/main" val="270479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4131702-EA8D-C157-3F54-05A9355CDC58}"/>
              </a:ext>
            </a:extLst>
          </p:cNvPr>
          <p:cNvPicPr>
            <a:picLocks noChangeAspect="1"/>
          </p:cNvPicPr>
          <p:nvPr/>
        </p:nvPicPr>
        <p:blipFill rotWithShape="1">
          <a:blip r:embed="rId3">
            <a:extLst>
              <a:ext uri="{28A0092B-C50C-407E-A947-70E740481C1C}">
                <a14:useLocalDpi xmlns:a14="http://schemas.microsoft.com/office/drawing/2010/main" val="0"/>
              </a:ext>
            </a:extLst>
          </a:blip>
          <a:srcRect l="15342"/>
          <a:stretch/>
        </p:blipFill>
        <p:spPr>
          <a:xfrm flipH="1">
            <a:off x="8756999" y="2686333"/>
            <a:ext cx="3435001" cy="4057492"/>
          </a:xfrm>
          <a:prstGeom prst="rect">
            <a:avLst/>
          </a:prstGeom>
        </p:spPr>
      </p:pic>
      <p:sp>
        <p:nvSpPr>
          <p:cNvPr id="7" name="Tekstiruutu 2">
            <a:extLst>
              <a:ext uri="{FF2B5EF4-FFF2-40B4-BE49-F238E27FC236}">
                <a16:creationId xmlns:a16="http://schemas.microsoft.com/office/drawing/2014/main" id="{96D7E612-7AB0-5622-BF34-095679E3C0F7}"/>
              </a:ext>
            </a:extLst>
          </p:cNvPr>
          <p:cNvSpPr txBox="1"/>
          <p:nvPr/>
        </p:nvSpPr>
        <p:spPr>
          <a:xfrm>
            <a:off x="279400" y="2580886"/>
            <a:ext cx="5994400" cy="35855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a:ln>
                  <a:noFill/>
                </a:ln>
                <a:solidFill>
                  <a:srgbClr val="302783"/>
                </a:solidFill>
                <a:effectLst/>
                <a:uLnTx/>
                <a:uFillTx/>
                <a:latin typeface="Calibri" panose="020F0502020204030204" pitchFamily="34" charset="0"/>
                <a:ea typeface="+mn-ea"/>
                <a:cs typeface="Calibri" panose="020F0502020204030204" pitchFamily="34" charset="0"/>
              </a:rPr>
              <a:t>KESKEISET PALVELUT</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Seniorineuvonta </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Palvelutarpeen arviointi ja päätökset annettavista palveluista</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Kotona asumista tukevien palvelujen sekä asumispalvelujen järjestäminen, ja ostaminen sekä asiakaskohtainen laadunvalvonta</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Omaishoito- ja muistiperheiden tuki</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Veteraanipalvelut ja perhehoito</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Gerontologinen sosiaalityö</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Kotihoitoa ja kotikuntoutusta asiakkaiden omaan kotiin ja yhteisölliseen asumiseen</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Kuntouttava päivätoiminta sekä ennaltaehkäisevien palvelujen kuten Pilke-ryhmien, korttelikerhojen  ja hyvä työn koordinointi</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Liikkumista tukevat palvelut (mm. menokaveri, kuljetuspalvelut)</a:t>
            </a:r>
          </a:p>
        </p:txBody>
      </p:sp>
      <p:sp>
        <p:nvSpPr>
          <p:cNvPr id="9" name="TextBox 65">
            <a:extLst>
              <a:ext uri="{FF2B5EF4-FFF2-40B4-BE49-F238E27FC236}">
                <a16:creationId xmlns:a16="http://schemas.microsoft.com/office/drawing/2014/main" id="{D91AEB35-3F4F-B410-2FCF-F6191960BBE8}"/>
              </a:ext>
            </a:extLst>
          </p:cNvPr>
          <p:cNvSpPr txBox="1"/>
          <p:nvPr/>
        </p:nvSpPr>
        <p:spPr>
          <a:xfrm>
            <a:off x="4276275" y="1151454"/>
            <a:ext cx="26250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all" spc="60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Palvelualueet</a:t>
            </a:r>
          </a:p>
        </p:txBody>
      </p:sp>
      <p:sp>
        <p:nvSpPr>
          <p:cNvPr id="10" name="Rectangle: Rounded Corners 52">
            <a:extLst>
              <a:ext uri="{FF2B5EF4-FFF2-40B4-BE49-F238E27FC236}">
                <a16:creationId xmlns:a16="http://schemas.microsoft.com/office/drawing/2014/main" id="{100E65CB-0D2D-6BDB-60A8-08C081580A6A}"/>
              </a:ext>
            </a:extLst>
          </p:cNvPr>
          <p:cNvSpPr/>
          <p:nvPr/>
        </p:nvSpPr>
        <p:spPr>
          <a:xfrm>
            <a:off x="279400" y="237098"/>
            <a:ext cx="10210800" cy="814846"/>
          </a:xfrm>
          <a:prstGeom prst="roundRect">
            <a:avLst/>
          </a:prstGeom>
          <a:solidFill>
            <a:srgbClr val="00983A">
              <a:lumMod val="75000"/>
            </a:srgbClr>
          </a:solidFill>
          <a:ln w="12700" cap="flat" cmpd="sng" algn="ctr">
            <a:noFill/>
            <a:prstDash val="solid"/>
            <a:miter lim="800000"/>
          </a:ln>
          <a:effectLst/>
        </p:spPr>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Vanhusten palvelujen toimiala</a:t>
            </a:r>
          </a:p>
        </p:txBody>
      </p:sp>
      <p:grpSp>
        <p:nvGrpSpPr>
          <p:cNvPr id="11" name="Group 10">
            <a:extLst>
              <a:ext uri="{FF2B5EF4-FFF2-40B4-BE49-F238E27FC236}">
                <a16:creationId xmlns:a16="http://schemas.microsoft.com/office/drawing/2014/main" id="{00BCE84B-F53B-B7D5-80BC-F37811D010D5}"/>
              </a:ext>
            </a:extLst>
          </p:cNvPr>
          <p:cNvGrpSpPr/>
          <p:nvPr/>
        </p:nvGrpSpPr>
        <p:grpSpPr>
          <a:xfrm>
            <a:off x="4542077" y="668975"/>
            <a:ext cx="1996697" cy="369332"/>
            <a:chOff x="6847091" y="897575"/>
            <a:chExt cx="1996697" cy="369332"/>
          </a:xfrm>
        </p:grpSpPr>
        <p:sp>
          <p:nvSpPr>
            <p:cNvPr id="12" name="TextBox 11">
              <a:extLst>
                <a:ext uri="{FF2B5EF4-FFF2-40B4-BE49-F238E27FC236}">
                  <a16:creationId xmlns:a16="http://schemas.microsoft.com/office/drawing/2014/main" id="{708C020A-6E6C-F9DA-09F3-4B25337079E6}"/>
                </a:ext>
              </a:extLst>
            </p:cNvPr>
            <p:cNvSpPr txBox="1"/>
            <p:nvPr/>
          </p:nvSpPr>
          <p:spPr>
            <a:xfrm>
              <a:off x="7056223" y="897575"/>
              <a:ext cx="7162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rgbClr val="92D050"/>
                  </a:solidFill>
                  <a:effectLst/>
                  <a:uLnTx/>
                  <a:uFillTx/>
                  <a:latin typeface="Calibri" panose="020F0502020204030204" pitchFamily="34" charset="0"/>
                  <a:ea typeface="+mn-ea"/>
                  <a:cs typeface="Calibri" panose="020F0502020204030204" pitchFamily="34" charset="0"/>
                </a:rPr>
                <a:t>1 150</a:t>
              </a:r>
              <a:endParaRPr kumimoji="0" lang="fi-FI" sz="1800" b="0" i="0" u="none" strike="noStrike" kern="1200" cap="none" spc="0" normalizeH="0" baseline="0" noProof="0">
                <a:ln>
                  <a:noFill/>
                </a:ln>
                <a:solidFill>
                  <a:srgbClr val="92D0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75611B-DC64-6740-1259-DD67A74D8B83}"/>
                </a:ext>
              </a:extLst>
            </p:cNvPr>
            <p:cNvSpPr txBox="1"/>
            <p:nvPr/>
          </p:nvSpPr>
          <p:spPr>
            <a:xfrm>
              <a:off x="7893833" y="897575"/>
              <a:ext cx="949955"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a:ln>
                    <a:noFill/>
                  </a:ln>
                  <a:solidFill>
                    <a:srgbClr val="92D050"/>
                  </a:solidFill>
                  <a:effectLst/>
                  <a:uLnTx/>
                  <a:uFillTx/>
                  <a:latin typeface="Calibri"/>
                  <a:ea typeface="Calibri"/>
                  <a:cs typeface="Calibri"/>
                </a:rPr>
                <a:t>M€ </a:t>
              </a:r>
              <a:r>
                <a:rPr kumimoji="0" lang="fi-FI" sz="1800" b="1" i="0" u="none" strike="noStrike" kern="0" cap="none" spc="0" normalizeH="0" baseline="0" noProof="0">
                  <a:ln>
                    <a:noFill/>
                  </a:ln>
                  <a:solidFill>
                    <a:srgbClr val="92D050"/>
                  </a:solidFill>
                  <a:effectLst/>
                  <a:uLnTx/>
                  <a:uFillTx/>
                  <a:latin typeface="Calibri"/>
                  <a:ea typeface="+mn-ea"/>
                  <a:cs typeface="Calibri"/>
                </a:rPr>
                <a:t>144</a:t>
              </a:r>
            </a:p>
          </p:txBody>
        </p:sp>
        <p:pic>
          <p:nvPicPr>
            <p:cNvPr id="14" name="Picture 13">
              <a:extLst>
                <a:ext uri="{FF2B5EF4-FFF2-40B4-BE49-F238E27FC236}">
                  <a16:creationId xmlns:a16="http://schemas.microsoft.com/office/drawing/2014/main" id="{0925ED31-DF8C-4386-9DC8-2EDC584ED344}"/>
                </a:ext>
              </a:extLst>
            </p:cNvPr>
            <p:cNvPicPr>
              <a:picLocks noChangeAspect="1"/>
            </p:cNvPicPr>
            <p:nvPr/>
          </p:nvPicPr>
          <p:blipFill>
            <a:blip r:embed="rId4"/>
            <a:stretch>
              <a:fillRect/>
            </a:stretch>
          </p:blipFill>
          <p:spPr>
            <a:xfrm>
              <a:off x="6847091" y="981441"/>
              <a:ext cx="175304" cy="201600"/>
            </a:xfrm>
            <a:prstGeom prst="rect">
              <a:avLst/>
            </a:prstGeom>
          </p:spPr>
        </p:pic>
      </p:grpSp>
      <p:sp>
        <p:nvSpPr>
          <p:cNvPr id="15" name="Rectangle: Rounded Corners 53">
            <a:extLst>
              <a:ext uri="{FF2B5EF4-FFF2-40B4-BE49-F238E27FC236}">
                <a16:creationId xmlns:a16="http://schemas.microsoft.com/office/drawing/2014/main" id="{4495FE55-2A41-F6A2-B050-731F4B7575C7}"/>
              </a:ext>
            </a:extLst>
          </p:cNvPr>
          <p:cNvSpPr/>
          <p:nvPr/>
        </p:nvSpPr>
        <p:spPr>
          <a:xfrm>
            <a:off x="279400" y="1542217"/>
            <a:ext cx="5994400" cy="955683"/>
          </a:xfrm>
          <a:prstGeom prst="roundRect">
            <a:avLst>
              <a:gd name="adj" fmla="val 7140"/>
            </a:avLst>
          </a:prstGeom>
          <a:solidFill>
            <a:srgbClr val="92D050"/>
          </a:solidFill>
          <a:ln w="12700" cap="flat" cmpd="sng" algn="ctr">
            <a:noFill/>
            <a:prstDash val="solid"/>
            <a:miter lim="800000"/>
          </a:ln>
          <a:effectLst/>
        </p:spPr>
        <p:txBody>
          <a:bodyPr lIns="91440" tIns="10800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Kotona asumisen palvelujen palvelualue</a:t>
            </a:r>
          </a:p>
        </p:txBody>
      </p:sp>
      <p:sp>
        <p:nvSpPr>
          <p:cNvPr id="16" name="Rectangle: Rounded Corners 54">
            <a:extLst>
              <a:ext uri="{FF2B5EF4-FFF2-40B4-BE49-F238E27FC236}">
                <a16:creationId xmlns:a16="http://schemas.microsoft.com/office/drawing/2014/main" id="{BBF9FFB1-5A55-0E25-01B3-5EAA28E154FA}"/>
              </a:ext>
            </a:extLst>
          </p:cNvPr>
          <p:cNvSpPr/>
          <p:nvPr/>
        </p:nvSpPr>
        <p:spPr>
          <a:xfrm>
            <a:off x="6413500" y="1542217"/>
            <a:ext cx="5499100" cy="951188"/>
          </a:xfrm>
          <a:prstGeom prst="roundRect">
            <a:avLst>
              <a:gd name="adj" fmla="val 7140"/>
            </a:avLst>
          </a:prstGeom>
          <a:solidFill>
            <a:srgbClr val="92D050"/>
          </a:solidFill>
          <a:ln w="12700" cap="flat" cmpd="sng" algn="ctr">
            <a:noFill/>
            <a:prstDash val="solid"/>
            <a:miter lim="800000"/>
          </a:ln>
          <a:effectLst/>
        </p:spPr>
        <p:txBody>
          <a:bodyPr lIns="91440" tIns="10800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Hoiva-asumisen palvelujen palvelualue</a:t>
            </a:r>
          </a:p>
        </p:txBody>
      </p:sp>
      <p:grpSp>
        <p:nvGrpSpPr>
          <p:cNvPr id="17" name="Group 16">
            <a:extLst>
              <a:ext uri="{FF2B5EF4-FFF2-40B4-BE49-F238E27FC236}">
                <a16:creationId xmlns:a16="http://schemas.microsoft.com/office/drawing/2014/main" id="{0BDD523F-861E-65F4-20CE-0148807A2BA6}"/>
              </a:ext>
            </a:extLst>
          </p:cNvPr>
          <p:cNvGrpSpPr/>
          <p:nvPr/>
        </p:nvGrpSpPr>
        <p:grpSpPr>
          <a:xfrm>
            <a:off x="2399753" y="1984976"/>
            <a:ext cx="1753694" cy="369332"/>
            <a:chOff x="5144577" y="2903083"/>
            <a:chExt cx="1753694" cy="369332"/>
          </a:xfrm>
        </p:grpSpPr>
        <p:sp>
          <p:nvSpPr>
            <p:cNvPr id="18" name="TextBox 17">
              <a:extLst>
                <a:ext uri="{FF2B5EF4-FFF2-40B4-BE49-F238E27FC236}">
                  <a16:creationId xmlns:a16="http://schemas.microsoft.com/office/drawing/2014/main" id="{6133B002-FD22-7FFB-F215-D29218763EEF}"/>
                </a:ext>
              </a:extLst>
            </p:cNvPr>
            <p:cNvSpPr txBox="1"/>
            <p:nvPr/>
          </p:nvSpPr>
          <p:spPr>
            <a:xfrm>
              <a:off x="5356594" y="2903083"/>
              <a:ext cx="7162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rgbClr val="00983A">
                      <a:lumMod val="75000"/>
                    </a:srgbClr>
                  </a:solidFill>
                  <a:effectLst/>
                  <a:uLnTx/>
                  <a:uFillTx/>
                  <a:latin typeface="Calibri" panose="020F0502020204030204" pitchFamily="34" charset="0"/>
                  <a:ea typeface="+mn-ea"/>
                  <a:cs typeface="Calibri" panose="020F0502020204030204" pitchFamily="34" charset="0"/>
                </a:rPr>
                <a:t>480</a:t>
              </a:r>
              <a:endParaRPr kumimoji="0" lang="fi-FI" sz="1800" b="0" i="0" u="none" strike="noStrike" kern="1200" cap="none" spc="0" normalizeH="0" baseline="0" noProof="0">
                <a:ln>
                  <a:noFill/>
                </a:ln>
                <a:solidFill>
                  <a:srgbClr val="00983A">
                    <a:lumMod val="75000"/>
                  </a:srgb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082E712-4806-BFF8-1785-604C0FD07E55}"/>
                </a:ext>
              </a:extLst>
            </p:cNvPr>
            <p:cNvSpPr txBox="1"/>
            <p:nvPr/>
          </p:nvSpPr>
          <p:spPr>
            <a:xfrm>
              <a:off x="5948316" y="2903083"/>
              <a:ext cx="949955"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a:ln>
                    <a:noFill/>
                  </a:ln>
                  <a:solidFill>
                    <a:srgbClr val="00983A">
                      <a:lumMod val="75000"/>
                    </a:srgbClr>
                  </a:solidFill>
                  <a:effectLst/>
                  <a:uLnTx/>
                  <a:uFillTx/>
                  <a:latin typeface="Calibri"/>
                  <a:ea typeface="Calibri"/>
                  <a:cs typeface="Calibri"/>
                </a:rPr>
                <a:t>M€ </a:t>
              </a:r>
              <a:r>
                <a:rPr kumimoji="0" lang="fi-FI" sz="1800" b="1" i="0" u="none" strike="noStrike" kern="0" cap="none" spc="0" normalizeH="0" baseline="0" noProof="0">
                  <a:ln>
                    <a:noFill/>
                  </a:ln>
                  <a:solidFill>
                    <a:srgbClr val="00983A">
                      <a:lumMod val="75000"/>
                    </a:srgbClr>
                  </a:solidFill>
                  <a:effectLst/>
                  <a:uLnTx/>
                  <a:uFillTx/>
                  <a:latin typeface="Calibri"/>
                  <a:ea typeface="+mn-ea"/>
                  <a:cs typeface="Calibri"/>
                </a:rPr>
                <a:t>111</a:t>
              </a:r>
            </a:p>
          </p:txBody>
        </p:sp>
        <p:pic>
          <p:nvPicPr>
            <p:cNvPr id="20" name="Picture 19">
              <a:extLst>
                <a:ext uri="{FF2B5EF4-FFF2-40B4-BE49-F238E27FC236}">
                  <a16:creationId xmlns:a16="http://schemas.microsoft.com/office/drawing/2014/main" id="{5D1EEE79-8D58-CA8B-85F4-D5B6960E5FEB}"/>
                </a:ext>
              </a:extLst>
            </p:cNvPr>
            <p:cNvPicPr>
              <a:picLocks noChangeAspect="1"/>
            </p:cNvPicPr>
            <p:nvPr/>
          </p:nvPicPr>
          <p:blipFill>
            <a:blip r:embed="rId5"/>
            <a:stretch>
              <a:fillRect/>
            </a:stretch>
          </p:blipFill>
          <p:spPr>
            <a:xfrm>
              <a:off x="5144577" y="2983632"/>
              <a:ext cx="181073" cy="208234"/>
            </a:xfrm>
            <a:prstGeom prst="rect">
              <a:avLst/>
            </a:prstGeom>
          </p:spPr>
        </p:pic>
      </p:grpSp>
      <p:grpSp>
        <p:nvGrpSpPr>
          <p:cNvPr id="22" name="Group 21">
            <a:extLst>
              <a:ext uri="{FF2B5EF4-FFF2-40B4-BE49-F238E27FC236}">
                <a16:creationId xmlns:a16="http://schemas.microsoft.com/office/drawing/2014/main" id="{3BF699F3-F08F-418B-3E97-60A988BC021E}"/>
              </a:ext>
            </a:extLst>
          </p:cNvPr>
          <p:cNvGrpSpPr/>
          <p:nvPr/>
        </p:nvGrpSpPr>
        <p:grpSpPr>
          <a:xfrm>
            <a:off x="8281971" y="1984976"/>
            <a:ext cx="1753694" cy="369332"/>
            <a:chOff x="5144577" y="2903083"/>
            <a:chExt cx="1753694" cy="369332"/>
          </a:xfrm>
        </p:grpSpPr>
        <p:sp>
          <p:nvSpPr>
            <p:cNvPr id="23" name="TextBox 22">
              <a:extLst>
                <a:ext uri="{FF2B5EF4-FFF2-40B4-BE49-F238E27FC236}">
                  <a16:creationId xmlns:a16="http://schemas.microsoft.com/office/drawing/2014/main" id="{FE7F7912-CE36-E448-1B95-CFE1BCC9B2E9}"/>
                </a:ext>
              </a:extLst>
            </p:cNvPr>
            <p:cNvSpPr txBox="1"/>
            <p:nvPr/>
          </p:nvSpPr>
          <p:spPr>
            <a:xfrm>
              <a:off x="5356594" y="2903083"/>
              <a:ext cx="7162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rgbClr val="00983A">
                      <a:lumMod val="75000"/>
                    </a:srgbClr>
                  </a:solidFill>
                  <a:effectLst/>
                  <a:uLnTx/>
                  <a:uFillTx/>
                  <a:latin typeface="Calibri" panose="020F0502020204030204" pitchFamily="34" charset="0"/>
                  <a:ea typeface="+mn-ea"/>
                  <a:cs typeface="Calibri" panose="020F0502020204030204" pitchFamily="34" charset="0"/>
                </a:rPr>
                <a:t>670</a:t>
              </a:r>
              <a:endParaRPr kumimoji="0" lang="fi-FI" sz="1800" b="0" i="0" u="none" strike="noStrike" kern="1200" cap="none" spc="0" normalizeH="0" baseline="0" noProof="0">
                <a:ln>
                  <a:noFill/>
                </a:ln>
                <a:solidFill>
                  <a:srgbClr val="00983A">
                    <a:lumMod val="75000"/>
                  </a:srgb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1738070-D689-1148-19AD-8C747591C40A}"/>
                </a:ext>
              </a:extLst>
            </p:cNvPr>
            <p:cNvSpPr txBox="1"/>
            <p:nvPr/>
          </p:nvSpPr>
          <p:spPr>
            <a:xfrm>
              <a:off x="5948316" y="2903083"/>
              <a:ext cx="949955"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a:ln>
                    <a:noFill/>
                  </a:ln>
                  <a:solidFill>
                    <a:srgbClr val="00983A">
                      <a:lumMod val="75000"/>
                    </a:srgbClr>
                  </a:solidFill>
                  <a:effectLst/>
                  <a:uLnTx/>
                  <a:uFillTx/>
                  <a:latin typeface="Calibri"/>
                  <a:ea typeface="Calibri"/>
                  <a:cs typeface="Calibri"/>
                </a:rPr>
                <a:t>M€ </a:t>
              </a:r>
              <a:r>
                <a:rPr kumimoji="0" lang="fi-FI" sz="1800" b="1" i="0" u="none" strike="noStrike" kern="0" cap="none" spc="0" normalizeH="0" baseline="0" noProof="0">
                  <a:ln>
                    <a:noFill/>
                  </a:ln>
                  <a:solidFill>
                    <a:srgbClr val="00983A">
                      <a:lumMod val="75000"/>
                    </a:srgbClr>
                  </a:solidFill>
                  <a:effectLst/>
                  <a:uLnTx/>
                  <a:uFillTx/>
                  <a:latin typeface="Calibri"/>
                  <a:ea typeface="+mn-ea"/>
                  <a:cs typeface="Calibri"/>
                </a:rPr>
                <a:t>31</a:t>
              </a:r>
            </a:p>
          </p:txBody>
        </p:sp>
        <p:pic>
          <p:nvPicPr>
            <p:cNvPr id="25" name="Picture 24">
              <a:extLst>
                <a:ext uri="{FF2B5EF4-FFF2-40B4-BE49-F238E27FC236}">
                  <a16:creationId xmlns:a16="http://schemas.microsoft.com/office/drawing/2014/main" id="{555A2B76-B4AA-D090-3605-4B554DF99874}"/>
                </a:ext>
              </a:extLst>
            </p:cNvPr>
            <p:cNvPicPr>
              <a:picLocks noChangeAspect="1"/>
            </p:cNvPicPr>
            <p:nvPr/>
          </p:nvPicPr>
          <p:blipFill>
            <a:blip r:embed="rId5"/>
            <a:stretch>
              <a:fillRect/>
            </a:stretch>
          </p:blipFill>
          <p:spPr>
            <a:xfrm>
              <a:off x="5144577" y="2983632"/>
              <a:ext cx="181073" cy="208234"/>
            </a:xfrm>
            <a:prstGeom prst="rect">
              <a:avLst/>
            </a:prstGeom>
          </p:spPr>
        </p:pic>
      </p:grpSp>
      <p:sp>
        <p:nvSpPr>
          <p:cNvPr id="26" name="TextBox 25">
            <a:extLst>
              <a:ext uri="{FF2B5EF4-FFF2-40B4-BE49-F238E27FC236}">
                <a16:creationId xmlns:a16="http://schemas.microsoft.com/office/drawing/2014/main" id="{A4C9815C-9551-6DD4-6AD4-62777493F210}"/>
              </a:ext>
            </a:extLst>
          </p:cNvPr>
          <p:cNvSpPr txBox="1"/>
          <p:nvPr/>
        </p:nvSpPr>
        <p:spPr>
          <a:xfrm>
            <a:off x="6629400" y="2580885"/>
            <a:ext cx="2948233" cy="2046714"/>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a:ln>
                  <a:noFill/>
                </a:ln>
                <a:solidFill>
                  <a:srgbClr val="302783"/>
                </a:solidFill>
                <a:effectLst/>
                <a:uLnTx/>
                <a:uFillTx/>
                <a:latin typeface="Calibri" panose="020F0502020204030204" pitchFamily="34" charset="0"/>
                <a:ea typeface="+mn-ea"/>
                <a:cs typeface="Calibri" panose="020F0502020204030204" pitchFamily="34" charset="0"/>
              </a:rPr>
              <a:t>KESKEISET PALVELUT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Lyhytaikainen hoiva, hoito ja kuntoutus mm. omaishoidettaville  (omaishoitajien vapaapäivät)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Pitkäaikainen kuntoutus, hoiva, hoito sekä saattohoito</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Yhteisöllisen asumisen palvelu hybriditaloissa</a:t>
            </a:r>
          </a:p>
        </p:txBody>
      </p:sp>
    </p:spTree>
    <p:extLst>
      <p:ext uri="{BB962C8B-B14F-4D97-AF65-F5344CB8AC3E}">
        <p14:creationId xmlns:p14="http://schemas.microsoft.com/office/powerpoint/2010/main" val="350933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A4032-87CF-B8BB-C397-3A08423C272B}"/>
              </a:ext>
            </a:extLst>
          </p:cNvPr>
          <p:cNvSpPr>
            <a:spLocks noGrp="1"/>
          </p:cNvSpPr>
          <p:nvPr>
            <p:ph type="title"/>
          </p:nvPr>
        </p:nvSpPr>
        <p:spPr>
          <a:xfrm>
            <a:off x="673667" y="313071"/>
            <a:ext cx="7618136" cy="613182"/>
          </a:xfrm>
        </p:spPr>
        <p:txBody>
          <a:bodyPr vert="horz" lIns="91440" tIns="45720" rIns="91440" bIns="45720" rtlCol="0" anchor="ctr">
            <a:noAutofit/>
          </a:bodyPr>
          <a:lstStyle/>
          <a:p>
            <a:r>
              <a:rPr lang="fi-FI" sz="3200">
                <a:solidFill>
                  <a:schemeClr val="accent1">
                    <a:lumMod val="75000"/>
                  </a:schemeClr>
                </a:solidFill>
                <a:latin typeface="Calibri" panose="020F0502020204030204" pitchFamily="34" charset="0"/>
                <a:cs typeface="Calibri" panose="020F0502020204030204" pitchFamily="34" charset="0"/>
              </a:rPr>
              <a:t>Kotona asumisen palvelujen palvelualue</a:t>
            </a:r>
          </a:p>
        </p:txBody>
      </p:sp>
      <p:sp>
        <p:nvSpPr>
          <p:cNvPr id="3" name="Päivämäärän paikkamerkki 2">
            <a:extLst>
              <a:ext uri="{FF2B5EF4-FFF2-40B4-BE49-F238E27FC236}">
                <a16:creationId xmlns:a16="http://schemas.microsoft.com/office/drawing/2014/main" id="{827EEB53-94BB-39C0-C71F-AF3D8ED0CCA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E38DE-4805-4D44-9515-01E7263DA904}" type="datetime1">
              <a:rPr kumimoji="0" lang="fi-FI" sz="1200" b="0" i="0" u="none" strike="noStrike" kern="1200" cap="none" spc="0" normalizeH="0" baseline="0" noProof="0" smtClean="0">
                <a:ln>
                  <a:noFill/>
                </a:ln>
                <a:solidFill>
                  <a:prstClr val="black"/>
                </a:solidFill>
                <a:effectLst/>
                <a:uLnTx/>
                <a:uFillTx/>
                <a:latin typeface="Poppins SemiBold" panose="00000700000000000000" pitchFamily="2" charset="0"/>
                <a:ea typeface="+mn-ea"/>
                <a:cs typeface="Poppins SemiBold" panose="000007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p:txBody>
      </p:sp>
      <p:sp>
        <p:nvSpPr>
          <p:cNvPr id="4" name="Dian numeron paikkamerkki 3">
            <a:extLst>
              <a:ext uri="{FF2B5EF4-FFF2-40B4-BE49-F238E27FC236}">
                <a16:creationId xmlns:a16="http://schemas.microsoft.com/office/drawing/2014/main" id="{04B7C1EF-DEAB-48E2-A82A-8121C887E17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Poppins SemiBold" panose="00000700000000000000" pitchFamily="2" charset="0"/>
                <a:ea typeface="+mn-ea"/>
                <a:cs typeface="Poppins SemiBold" panose="000007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p:txBody>
      </p:sp>
      <p:sp>
        <p:nvSpPr>
          <p:cNvPr id="5" name="Sisällön paikkamerkki 4">
            <a:extLst>
              <a:ext uri="{FF2B5EF4-FFF2-40B4-BE49-F238E27FC236}">
                <a16:creationId xmlns:a16="http://schemas.microsoft.com/office/drawing/2014/main" id="{0A97DDC5-B54B-65A8-B2E7-D70F1EE5D9BC}"/>
              </a:ext>
            </a:extLst>
          </p:cNvPr>
          <p:cNvSpPr>
            <a:spLocks noGrp="1"/>
          </p:cNvSpPr>
          <p:nvPr>
            <p:ph idx="13"/>
          </p:nvPr>
        </p:nvSpPr>
        <p:spPr>
          <a:xfrm>
            <a:off x="673666" y="1088571"/>
            <a:ext cx="6632259" cy="4940093"/>
          </a:xfrm>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fi-FI" sz="1800" b="0" i="0" u="none" strike="noStrike">
                <a:solidFill>
                  <a:srgbClr val="000000"/>
                </a:solidFill>
                <a:effectLst/>
                <a:latin typeface="Poppins ExtraLight" panose="00000300000000000000"/>
              </a:rPr>
              <a:t>Kotona asumisen palvelujen palvelualue muodostuu</a:t>
            </a:r>
          </a:p>
          <a:p>
            <a:pPr lvl="1" fontAlgn="base"/>
            <a:r>
              <a:rPr lang="fi-FI" sz="1400">
                <a:solidFill>
                  <a:srgbClr val="000000"/>
                </a:solidFill>
                <a:latin typeface="Poppins ExtraLight" panose="00000300000000000000"/>
              </a:rPr>
              <a:t>n</a:t>
            </a:r>
            <a:r>
              <a:rPr lang="fi-FI" sz="1400" b="0" i="0" u="none" strike="noStrike">
                <a:solidFill>
                  <a:srgbClr val="000000"/>
                </a:solidFill>
                <a:effectLst/>
                <a:latin typeface="Poppins ExtraLight" panose="00000300000000000000"/>
              </a:rPr>
              <a:t>euvonnan ja asiakasohjauksen, </a:t>
            </a:r>
          </a:p>
          <a:p>
            <a:pPr lvl="1" fontAlgn="base"/>
            <a:r>
              <a:rPr lang="fi-FI" sz="1400">
                <a:solidFill>
                  <a:srgbClr val="000000"/>
                </a:solidFill>
                <a:latin typeface="Poppins ExtraLight" panose="00000300000000000000"/>
              </a:rPr>
              <a:t>v</a:t>
            </a:r>
            <a:r>
              <a:rPr lang="fi-FI" sz="1400" b="0" i="0" u="none" strike="noStrike">
                <a:solidFill>
                  <a:srgbClr val="000000"/>
                </a:solidFill>
                <a:effectLst/>
                <a:latin typeface="Poppins ExtraLight" panose="00000300000000000000"/>
              </a:rPr>
              <a:t>anhusten palvelujen järjestämisen ja ostopalvelujen sekä </a:t>
            </a:r>
          </a:p>
          <a:p>
            <a:pPr lvl="1" fontAlgn="base"/>
            <a:r>
              <a:rPr lang="fi-FI" sz="1400" b="0" i="0" u="none" strike="noStrike">
                <a:solidFill>
                  <a:srgbClr val="000000"/>
                </a:solidFill>
                <a:effectLst/>
                <a:latin typeface="Poppins ExtraLight" panose="00000300000000000000"/>
              </a:rPr>
              <a:t>kolmen alueellisen kotona asumista tukevien palvelujen tehtäväalueesta.</a:t>
            </a:r>
          </a:p>
          <a:p>
            <a:pPr fontAlgn="base"/>
            <a:r>
              <a:rPr lang="fi-FI" sz="1800">
                <a:solidFill>
                  <a:srgbClr val="000000"/>
                </a:solidFill>
                <a:latin typeface="Poppins ExtraLight" panose="00000300000000000000"/>
              </a:rPr>
              <a:t>Vanhusten asiakasohjaus vastaa senioriasiakkaiden neuvonnasta ja ohjauksesta, palvelutarpeen arvioinnista sekä päätöksenteosta. Asiakasohjausyksikkö tukee toiminnallaan sekä omaishoito- että muistiperheitä. Gerontologinen sosiaalityö tukee erityistä tukea tarvitsevia vanhuksia.</a:t>
            </a:r>
            <a:endParaRPr lang="en-US" sz="1800">
              <a:solidFill>
                <a:srgbClr val="000000"/>
              </a:solidFill>
              <a:latin typeface="Poppins ExtraLight" panose="00000300000000000000"/>
            </a:endParaRPr>
          </a:p>
          <a:p>
            <a:pPr algn="l" rtl="0" fontAlgn="base">
              <a:buFont typeface="Arial" panose="020B0604020202020204" pitchFamily="34" charset="0"/>
              <a:buChar char="•"/>
            </a:pPr>
            <a:r>
              <a:rPr lang="fi-FI" sz="1800" b="0" i="0" u="none" strike="noStrike">
                <a:solidFill>
                  <a:srgbClr val="000000"/>
                </a:solidFill>
                <a:effectLst/>
                <a:latin typeface="Poppins ExtraLight" panose="00000300000000000000"/>
              </a:rPr>
              <a:t>Hyvinvointialueella kaikille turvataan yhtenevät palve-lutarpeen mukaiset kotona asumista tukevat palvelut</a:t>
            </a:r>
            <a:r>
              <a:rPr lang="fi-FI" sz="1800" b="0" i="0">
                <a:solidFill>
                  <a:srgbClr val="000000"/>
                </a:solidFill>
                <a:effectLst/>
                <a:latin typeface="Poppins ExtraLight" panose="00000300000000000000"/>
              </a:rPr>
              <a:t>​.</a:t>
            </a:r>
            <a:endParaRPr lang="fi-FI" b="0" i="0">
              <a:solidFill>
                <a:srgbClr val="000000"/>
              </a:solidFill>
              <a:effectLst/>
              <a:latin typeface="Arial" panose="020B0604020202020204" pitchFamily="34" charset="0"/>
            </a:endParaRPr>
          </a:p>
          <a:p>
            <a:pPr lvl="1" fontAlgn="base"/>
            <a:r>
              <a:rPr lang="fi-FI" sz="1400">
                <a:solidFill>
                  <a:srgbClr val="000000"/>
                </a:solidFill>
                <a:latin typeface="Poppins ExtraLight" panose="00000300000000000000"/>
              </a:rPr>
              <a:t>Kotona asumista tukevat tukipalvelut kuten ateria-palvelu ja turvapalvelu.​</a:t>
            </a:r>
          </a:p>
          <a:p>
            <a:pPr lvl="1" fontAlgn="base"/>
            <a:r>
              <a:rPr lang="fi-FI" sz="1400">
                <a:solidFill>
                  <a:srgbClr val="000000"/>
                </a:solidFill>
                <a:latin typeface="Poppins ExtraLight" panose="00000300000000000000"/>
              </a:rPr>
              <a:t>Kuntouttava päivätoiminta (Myyrmäki ja Martinlaakso, Simon-kylä, Hakunila ja Kerava).​</a:t>
            </a:r>
          </a:p>
          <a:p>
            <a:pPr lvl="1" fontAlgn="base"/>
            <a:r>
              <a:rPr lang="fi-FI" sz="1400">
                <a:solidFill>
                  <a:srgbClr val="000000"/>
                </a:solidFill>
                <a:latin typeface="Poppins ExtraLight" panose="00000300000000000000"/>
              </a:rPr>
              <a:t>Kotikuntoutustoiminta.​</a:t>
            </a:r>
          </a:p>
          <a:p>
            <a:pPr lvl="1" fontAlgn="base"/>
            <a:r>
              <a:rPr lang="fi-FI" sz="1400">
                <a:solidFill>
                  <a:srgbClr val="000000"/>
                </a:solidFill>
                <a:latin typeface="Poppins ExtraLight" panose="00000300000000000000"/>
              </a:rPr>
              <a:t>Etäkotihoidon palvelu.​</a:t>
            </a:r>
          </a:p>
          <a:p>
            <a:pPr lvl="1" fontAlgn="base"/>
            <a:r>
              <a:rPr lang="fi-FI" sz="1400">
                <a:solidFill>
                  <a:srgbClr val="000000"/>
                </a:solidFill>
                <a:latin typeface="Poppins ExtraLight" panose="00000300000000000000"/>
              </a:rPr>
              <a:t>Kotihoito (yhdeksän  kotihoidon yksikköä) ja yhteisöllinen asuminen viidessä palvelutalossa.​</a:t>
            </a:r>
          </a:p>
          <a:p>
            <a:pPr lvl="1" fontAlgn="base"/>
            <a:r>
              <a:rPr lang="fi-FI" sz="1400" err="1">
                <a:solidFill>
                  <a:srgbClr val="000000"/>
                </a:solidFill>
                <a:latin typeface="Poppins ExtraLight" panose="00000300000000000000"/>
              </a:rPr>
              <a:t>Yökotihoito</a:t>
            </a:r>
            <a:r>
              <a:rPr lang="fi-FI" sz="1400">
                <a:solidFill>
                  <a:srgbClr val="000000"/>
                </a:solidFill>
                <a:latin typeface="Poppins ExtraLight" panose="00000300000000000000"/>
              </a:rPr>
              <a:t>.​</a:t>
            </a:r>
          </a:p>
          <a:p>
            <a:pPr algn="l" rtl="0" fontAlgn="base">
              <a:buFont typeface="Arial" panose="020B0604020202020204" pitchFamily="34" charset="0"/>
              <a:buChar char="•"/>
            </a:pPr>
            <a:r>
              <a:rPr lang="fi-FI" sz="1800" b="0" i="0" u="none" strike="noStrike">
                <a:solidFill>
                  <a:srgbClr val="000000"/>
                </a:solidFill>
                <a:effectLst/>
                <a:latin typeface="Poppins ExtraLight" panose="00000300000000000000"/>
              </a:rPr>
              <a:t>Kotihoidon palvelua tuotetaan omana sekä ostopalveluna. </a:t>
            </a:r>
          </a:p>
          <a:p>
            <a:pPr algn="l" rtl="0" fontAlgn="base">
              <a:buFont typeface="Arial" panose="020B0604020202020204" pitchFamily="34" charset="0"/>
              <a:buChar char="•"/>
            </a:pPr>
            <a:r>
              <a:rPr lang="fi-FI" sz="1800" b="0" i="0" u="none" strike="noStrike">
                <a:solidFill>
                  <a:srgbClr val="000000"/>
                </a:solidFill>
                <a:effectLst/>
                <a:latin typeface="Poppins ExtraLight" panose="00000300000000000000"/>
              </a:rPr>
              <a:t>Kotihoidon toteuttamista ohjaa yhteinen palvelukuvaus. </a:t>
            </a:r>
            <a:endParaRPr lang="fi-FI" b="0" i="0">
              <a:solidFill>
                <a:srgbClr val="000000"/>
              </a:solidFill>
              <a:effectLst/>
              <a:latin typeface="Arial" panose="020B0604020202020204" pitchFamily="34" charset="0"/>
            </a:endParaRPr>
          </a:p>
          <a:p>
            <a:endParaRPr lang="fi-FI">
              <a:latin typeface="Calibri" panose="020F0502020204030204" pitchFamily="34" charset="0"/>
              <a:cs typeface="Calibri" panose="020F0502020204030204" pitchFamily="34" charset="0"/>
            </a:endParaRPr>
          </a:p>
        </p:txBody>
      </p:sp>
      <p:pic>
        <p:nvPicPr>
          <p:cNvPr id="9" name="Sisällön paikkamerkki 8">
            <a:extLst>
              <a:ext uri="{FF2B5EF4-FFF2-40B4-BE49-F238E27FC236}">
                <a16:creationId xmlns:a16="http://schemas.microsoft.com/office/drawing/2014/main" id="{5DED9B9A-4E72-1753-94B0-86E0806429B3}"/>
              </a:ext>
            </a:extLst>
          </p:cNvPr>
          <p:cNvPicPr>
            <a:picLocks noGrp="1" noChangeAspect="1"/>
          </p:cNvPicPr>
          <p:nvPr>
            <p:ph idx="14"/>
          </p:nvPr>
        </p:nvPicPr>
        <p:blipFill>
          <a:blip r:embed="rId2"/>
          <a:stretch>
            <a:fillRect/>
          </a:stretch>
        </p:blipFill>
        <p:spPr>
          <a:xfrm>
            <a:off x="7305927" y="1019795"/>
            <a:ext cx="4266116" cy="4730750"/>
          </a:xfrm>
          <a:prstGeom prst="rect">
            <a:avLst/>
          </a:prstGeom>
        </p:spPr>
      </p:pic>
    </p:spTree>
    <p:extLst>
      <p:ext uri="{BB962C8B-B14F-4D97-AF65-F5344CB8AC3E}">
        <p14:creationId xmlns:p14="http://schemas.microsoft.com/office/powerpoint/2010/main" val="348018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5ED6F-3938-B93D-4294-BF0C3FB0F949}"/>
              </a:ext>
            </a:extLst>
          </p:cNvPr>
          <p:cNvSpPr>
            <a:spLocks noGrp="1"/>
          </p:cNvSpPr>
          <p:nvPr>
            <p:ph type="title"/>
          </p:nvPr>
        </p:nvSpPr>
        <p:spPr>
          <a:xfrm>
            <a:off x="4767309" y="136525"/>
            <a:ext cx="6586491" cy="1676603"/>
          </a:xfrm>
        </p:spPr>
        <p:txBody>
          <a:bodyPr vert="horz" lIns="91440" tIns="45720" rIns="91440" bIns="45720" rtlCol="0" anchor="ctr">
            <a:normAutofit/>
          </a:bodyPr>
          <a:lstStyle/>
          <a:p>
            <a:r>
              <a:rPr lang="fi-FI" sz="4600" b="1">
                <a:solidFill>
                  <a:srgbClr val="002060"/>
                </a:solidFill>
                <a:latin typeface="+mj-lt"/>
                <a:cs typeface="+mj-cs"/>
              </a:rPr>
              <a:t>Seniorineuvonta, kuinka voimme auttaa?</a:t>
            </a:r>
          </a:p>
        </p:txBody>
      </p:sp>
      <p:sp>
        <p:nvSpPr>
          <p:cNvPr id="5" name="Sisällön paikkamerkki 4">
            <a:extLst>
              <a:ext uri="{FF2B5EF4-FFF2-40B4-BE49-F238E27FC236}">
                <a16:creationId xmlns:a16="http://schemas.microsoft.com/office/drawing/2014/main" id="{9519063D-C289-8D51-C7FB-D05B693CD32F}"/>
              </a:ext>
            </a:extLst>
          </p:cNvPr>
          <p:cNvSpPr>
            <a:spLocks noGrp="1"/>
          </p:cNvSpPr>
          <p:nvPr>
            <p:ph idx="13"/>
          </p:nvPr>
        </p:nvSpPr>
        <p:spPr>
          <a:xfrm>
            <a:off x="4836122" y="3446710"/>
            <a:ext cx="6586489" cy="3223765"/>
          </a:xfrm>
        </p:spPr>
        <p:txBody>
          <a:bodyPr vert="horz" lIns="91440" tIns="45720" rIns="91440" bIns="45720" rtlCol="0">
            <a:normAutofit/>
          </a:bodyPr>
          <a:lstStyle/>
          <a:p>
            <a:pPr>
              <a:buFont typeface="Wingdings" panose="05000000000000000000" pitchFamily="2" charset="2"/>
              <a:buChar char="ü"/>
            </a:pPr>
            <a:r>
              <a:rPr lang="fi-FI" sz="2400">
                <a:latin typeface="+mn-lt"/>
                <a:cs typeface="+mn-cs"/>
              </a:rPr>
              <a:t>Ohjausta ja neuvontaa</a:t>
            </a:r>
          </a:p>
          <a:p>
            <a:pPr>
              <a:buFont typeface="Wingdings" panose="05000000000000000000" pitchFamily="2" charset="2"/>
              <a:buChar char="ü"/>
            </a:pPr>
            <a:r>
              <a:rPr lang="fi-FI" sz="2400">
                <a:latin typeface="+mn-lt"/>
                <a:cs typeface="+mn-cs"/>
              </a:rPr>
              <a:t>Ensiarviointia puhelimitse</a:t>
            </a:r>
          </a:p>
          <a:p>
            <a:pPr>
              <a:buFont typeface="Wingdings" panose="05000000000000000000" pitchFamily="2" charset="2"/>
              <a:buChar char="ü"/>
            </a:pPr>
            <a:r>
              <a:rPr lang="fi-FI" sz="2400">
                <a:latin typeface="+mn-lt"/>
                <a:cs typeface="+mn-cs"/>
              </a:rPr>
              <a:t>Tarvittaessa ajanvaraus palvelutarpeen arviointiin</a:t>
            </a:r>
          </a:p>
          <a:p>
            <a:pPr>
              <a:buFont typeface="Wingdings" panose="05000000000000000000" pitchFamily="2" charset="2"/>
              <a:buChar char="ü"/>
            </a:pPr>
            <a:r>
              <a:rPr lang="fi-FI" sz="2400">
                <a:latin typeface="+mn-lt"/>
                <a:cs typeface="+mn-cs"/>
              </a:rPr>
              <a:t>Huoli-ilmoitusten vastaanotto ja käsittely</a:t>
            </a:r>
          </a:p>
          <a:p>
            <a:pPr>
              <a:buFont typeface="Wingdings" panose="05000000000000000000" pitchFamily="2" charset="2"/>
              <a:buChar char="ü"/>
            </a:pPr>
            <a:r>
              <a:rPr lang="fi-FI" sz="2400">
                <a:latin typeface="+mn-lt"/>
                <a:cs typeface="+mn-cs"/>
              </a:rPr>
              <a:t>Ammattilaisten konsultoinnit</a:t>
            </a:r>
          </a:p>
          <a:p>
            <a:pPr marL="0" indent="0">
              <a:buNone/>
            </a:pPr>
            <a:endParaRPr lang="en-US" sz="2400">
              <a:latin typeface="+mn-lt"/>
              <a:cs typeface="+mn-cs"/>
            </a:endParaRPr>
          </a:p>
        </p:txBody>
      </p:sp>
      <p:sp>
        <p:nvSpPr>
          <p:cNvPr id="3" name="Päivämäärän paikkamerkki 2">
            <a:extLst>
              <a:ext uri="{FF2B5EF4-FFF2-40B4-BE49-F238E27FC236}">
                <a16:creationId xmlns:a16="http://schemas.microsoft.com/office/drawing/2014/main" id="{EE3258AC-B43C-C721-ABBB-57F221103B7A}"/>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5FE38DE-4805-4D44-9515-01E7263DA904}" type="datetime1">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10/3/2023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Sisällön paikkamerkki 7" descr="Kuva, joka sisältää kohteen teksti, henkilö, mies, henkilöt&#10;&#10;Kuvaus luotu automaattisesti">
            <a:extLst>
              <a:ext uri="{FF2B5EF4-FFF2-40B4-BE49-F238E27FC236}">
                <a16:creationId xmlns:a16="http://schemas.microsoft.com/office/drawing/2014/main" id="{534A2251-A829-ED50-88B2-8E5021E53C59}"/>
              </a:ext>
            </a:extLst>
          </p:cNvPr>
          <p:cNvPicPr>
            <a:picLocks noGrp="1" noChangeAspect="1"/>
          </p:cNvPicPr>
          <p:nvPr>
            <p:ph idx="14"/>
          </p:nvPr>
        </p:nvPicPr>
        <p:blipFill rotWithShape="1">
          <a:blip r:embed="rId2"/>
          <a:srcRect l="7029" r="10540"/>
          <a:stretch/>
        </p:blipFill>
        <p:spPr>
          <a:xfrm>
            <a:off x="20" y="10"/>
            <a:ext cx="4635571" cy="6857990"/>
          </a:xfrm>
          <a:prstGeom prst="rect">
            <a:avLst/>
          </a:prstGeom>
          <a:effectLst/>
        </p:spPr>
      </p:pic>
      <p:sp>
        <p:nvSpPr>
          <p:cNvPr id="4" name="Dian numeron paikkamerkki 3">
            <a:extLst>
              <a:ext uri="{FF2B5EF4-FFF2-40B4-BE49-F238E27FC236}">
                <a16:creationId xmlns:a16="http://schemas.microsoft.com/office/drawing/2014/main" id="{837AEF95-7DC8-ED59-188E-E4D1400011F4}"/>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C7B8F6-2765-465B-BF52-D1DF320C1A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Kuva 8" descr="Kuulokkeet">
            <a:extLst>
              <a:ext uri="{FF2B5EF4-FFF2-40B4-BE49-F238E27FC236}">
                <a16:creationId xmlns:a16="http://schemas.microsoft.com/office/drawing/2014/main" id="{BE0C17EE-DA8D-4CFB-743B-D05A8BE12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8215" y="2049424"/>
            <a:ext cx="1263958" cy="951456"/>
          </a:xfrm>
          <a:prstGeom prst="rect">
            <a:avLst/>
          </a:prstGeom>
        </p:spPr>
      </p:pic>
      <p:pic>
        <p:nvPicPr>
          <p:cNvPr id="10" name="Kuva 9" descr="Puhe">
            <a:extLst>
              <a:ext uri="{FF2B5EF4-FFF2-40B4-BE49-F238E27FC236}">
                <a16:creationId xmlns:a16="http://schemas.microsoft.com/office/drawing/2014/main" id="{F178EDDC-91FF-AE1D-80AF-6DD4A2F57E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1249" y="1975083"/>
            <a:ext cx="1263958" cy="1102545"/>
          </a:xfrm>
          <a:prstGeom prst="rect">
            <a:avLst/>
          </a:prstGeom>
        </p:spPr>
      </p:pic>
      <p:pic>
        <p:nvPicPr>
          <p:cNvPr id="11" name="Kuva 10" descr="Avoin käsi ja kasvi tasaisella täytöllä">
            <a:extLst>
              <a:ext uri="{FF2B5EF4-FFF2-40B4-BE49-F238E27FC236}">
                <a16:creationId xmlns:a16="http://schemas.microsoft.com/office/drawing/2014/main" id="{B153C9D6-6576-42E6-B335-6B5F0BA2E8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01127">
            <a:off x="9887454" y="1757866"/>
            <a:ext cx="1451104" cy="1451104"/>
          </a:xfrm>
          <a:prstGeom prst="rect">
            <a:avLst/>
          </a:prstGeom>
        </p:spPr>
      </p:pic>
      <p:pic>
        <p:nvPicPr>
          <p:cNvPr id="14" name="Kuva 13">
            <a:extLst>
              <a:ext uri="{FF2B5EF4-FFF2-40B4-BE49-F238E27FC236}">
                <a16:creationId xmlns:a16="http://schemas.microsoft.com/office/drawing/2014/main" id="{5BE34E07-CEB6-1D66-9329-7D9FBC9F8B0B}"/>
              </a:ext>
            </a:extLst>
          </p:cNvPr>
          <p:cNvPicPr>
            <a:picLocks noChangeAspect="1"/>
          </p:cNvPicPr>
          <p:nvPr/>
        </p:nvPicPr>
        <p:blipFill>
          <a:blip r:embed="rId9"/>
          <a:stretch>
            <a:fillRect/>
          </a:stretch>
        </p:blipFill>
        <p:spPr>
          <a:xfrm>
            <a:off x="-4281" y="42839"/>
            <a:ext cx="1153406" cy="931987"/>
          </a:xfrm>
          <a:prstGeom prst="rect">
            <a:avLst/>
          </a:prstGeom>
        </p:spPr>
      </p:pic>
    </p:spTree>
    <p:extLst>
      <p:ext uri="{BB962C8B-B14F-4D97-AF65-F5344CB8AC3E}">
        <p14:creationId xmlns:p14="http://schemas.microsoft.com/office/powerpoint/2010/main" val="275299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hevron 6">
            <a:extLst>
              <a:ext uri="{FF2B5EF4-FFF2-40B4-BE49-F238E27FC236}">
                <a16:creationId xmlns:a16="http://schemas.microsoft.com/office/drawing/2014/main" id="{2565ECA8-C1B6-4C12-B073-E56740984C2B}"/>
              </a:ext>
            </a:extLst>
          </p:cNvPr>
          <p:cNvSpPr/>
          <p:nvPr/>
        </p:nvSpPr>
        <p:spPr>
          <a:xfrm>
            <a:off x="2641607" y="1297466"/>
            <a:ext cx="4125326" cy="330926"/>
          </a:xfrm>
          <a:prstGeom prst="chevron">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Asiakasohjaus ja arviointi</a:t>
            </a:r>
          </a:p>
        </p:txBody>
      </p:sp>
      <p:sp>
        <p:nvSpPr>
          <p:cNvPr id="2" name="Date Placeholder 1">
            <a:extLst>
              <a:ext uri="{FF2B5EF4-FFF2-40B4-BE49-F238E27FC236}">
                <a16:creationId xmlns:a16="http://schemas.microsoft.com/office/drawing/2014/main" id="{ED39F1B4-A676-4DC5-BB1F-F5C85FCA937E}"/>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46CF40-C63D-4563-8757-6DC4E6BF2D21}" type="datetime1">
              <a:rPr kumimoji="0" lang="fi-FI" sz="1200" b="0" i="0" u="none" strike="noStrike" kern="1200" cap="none" spc="0" normalizeH="0" baseline="0" noProof="0" smtClean="0">
                <a:ln>
                  <a:noFill/>
                </a:ln>
                <a:solidFill>
                  <a:prstClr val="black"/>
                </a:solidFill>
                <a:effectLst/>
                <a:uLnTx/>
                <a:uFillTx/>
                <a:latin typeface="Poppins SemiBold" panose="00000700000000000000"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endParaRPr>
          </a:p>
        </p:txBody>
      </p:sp>
      <p:sp>
        <p:nvSpPr>
          <p:cNvPr id="3" name="Slide Number Placeholder 2">
            <a:extLst>
              <a:ext uri="{FF2B5EF4-FFF2-40B4-BE49-F238E27FC236}">
                <a16:creationId xmlns:a16="http://schemas.microsoft.com/office/drawing/2014/main" id="{2D2E992D-216B-45D6-89AE-53EDC0A6AF7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Poppins SemiBold" panose="00000700000000000000"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endParaRPr>
          </a:p>
        </p:txBody>
      </p:sp>
      <p:sp>
        <p:nvSpPr>
          <p:cNvPr id="4" name="Title 3">
            <a:extLst>
              <a:ext uri="{FF2B5EF4-FFF2-40B4-BE49-F238E27FC236}">
                <a16:creationId xmlns:a16="http://schemas.microsoft.com/office/drawing/2014/main" id="{C6BA7A78-16BB-445C-96AC-08E5F6EBD5BB}"/>
              </a:ext>
            </a:extLst>
          </p:cNvPr>
          <p:cNvSpPr>
            <a:spLocks noGrp="1"/>
          </p:cNvSpPr>
          <p:nvPr>
            <p:ph type="title"/>
          </p:nvPr>
        </p:nvSpPr>
        <p:spPr>
          <a:xfrm>
            <a:off x="700459" y="243733"/>
            <a:ext cx="9569557" cy="857400"/>
          </a:xfrm>
        </p:spPr>
        <p:txBody>
          <a:bodyPr vert="horz" lIns="91440" tIns="45720" rIns="91440" bIns="45720" rtlCol="0" anchor="ctr">
            <a:noAutofit/>
          </a:bodyPr>
          <a:lstStyle/>
          <a:p>
            <a:pPr algn="ctr"/>
            <a:r>
              <a:rPr lang="fi-FI" sz="3200">
                <a:solidFill>
                  <a:schemeClr val="accent1">
                    <a:lumMod val="75000"/>
                  </a:schemeClr>
                </a:solidFill>
                <a:latin typeface="Calibri" panose="020F0502020204030204" pitchFamily="34" charset="0"/>
                <a:cs typeface="Calibri" panose="020F0502020204030204" pitchFamily="34" charset="0"/>
              </a:rPr>
              <a:t>Vanhusten palvelujen asiakkaaksi tulon prosessi:</a:t>
            </a:r>
            <a:br>
              <a:rPr lang="fi-FI" sz="3200">
                <a:solidFill>
                  <a:schemeClr val="accent1">
                    <a:lumMod val="75000"/>
                  </a:schemeClr>
                </a:solidFill>
                <a:latin typeface="Calibri" panose="020F0502020204030204" pitchFamily="34" charset="0"/>
                <a:cs typeface="Calibri" panose="020F0502020204030204" pitchFamily="34" charset="0"/>
              </a:rPr>
            </a:br>
            <a:r>
              <a:rPr lang="fi-FI" sz="3200">
                <a:solidFill>
                  <a:schemeClr val="accent1">
                    <a:lumMod val="75000"/>
                  </a:schemeClr>
                </a:solidFill>
                <a:latin typeface="Calibri" panose="020F0502020204030204" pitchFamily="34" charset="0"/>
                <a:cs typeface="Calibri" panose="020F0502020204030204" pitchFamily="34" charset="0"/>
              </a:rPr>
              <a:t>Asiakkaan ja toiminnan  näkökulmat</a:t>
            </a:r>
          </a:p>
        </p:txBody>
      </p:sp>
      <p:sp>
        <p:nvSpPr>
          <p:cNvPr id="6" name="Arrow: Pentagon 5">
            <a:extLst>
              <a:ext uri="{FF2B5EF4-FFF2-40B4-BE49-F238E27FC236}">
                <a16:creationId xmlns:a16="http://schemas.microsoft.com/office/drawing/2014/main" id="{DB729DB8-6697-4478-BB30-EAB4F18BB162}"/>
              </a:ext>
            </a:extLst>
          </p:cNvPr>
          <p:cNvSpPr/>
          <p:nvPr/>
        </p:nvSpPr>
        <p:spPr>
          <a:xfrm>
            <a:off x="912043" y="1297466"/>
            <a:ext cx="1661069" cy="330926"/>
          </a:xfrm>
          <a:prstGeom prst="homePlat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 Neuvonta ja ohjaus</a:t>
            </a:r>
          </a:p>
        </p:txBody>
      </p:sp>
      <p:sp>
        <p:nvSpPr>
          <p:cNvPr id="8" name="Arrow: Chevron 7">
            <a:extLst>
              <a:ext uri="{FF2B5EF4-FFF2-40B4-BE49-F238E27FC236}">
                <a16:creationId xmlns:a16="http://schemas.microsoft.com/office/drawing/2014/main" id="{E199A807-4FBB-4873-A52A-336C73E27E7E}"/>
              </a:ext>
            </a:extLst>
          </p:cNvPr>
          <p:cNvSpPr/>
          <p:nvPr/>
        </p:nvSpPr>
        <p:spPr>
          <a:xfrm>
            <a:off x="6838139" y="1297466"/>
            <a:ext cx="2456608" cy="330926"/>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Palvelujen järjestäminen</a:t>
            </a:r>
          </a:p>
        </p:txBody>
      </p:sp>
      <p:sp>
        <p:nvSpPr>
          <p:cNvPr id="9" name="Oval 8">
            <a:extLst>
              <a:ext uri="{FF2B5EF4-FFF2-40B4-BE49-F238E27FC236}">
                <a16:creationId xmlns:a16="http://schemas.microsoft.com/office/drawing/2014/main" id="{235AECD3-4554-40F5-B1BC-D248AC05872B}"/>
              </a:ext>
            </a:extLst>
          </p:cNvPr>
          <p:cNvSpPr/>
          <p:nvPr/>
        </p:nvSpPr>
        <p:spPr>
          <a:xfrm>
            <a:off x="673668" y="1318929"/>
            <a:ext cx="288000" cy="288000"/>
          </a:xfrm>
          <a:prstGeom prst="ellipse">
            <a:avLst/>
          </a:prstGeom>
          <a:solidFill>
            <a:schemeClr val="accent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1</a:t>
            </a:r>
          </a:p>
        </p:txBody>
      </p:sp>
      <p:sp>
        <p:nvSpPr>
          <p:cNvPr id="10" name="Oval 9">
            <a:extLst>
              <a:ext uri="{FF2B5EF4-FFF2-40B4-BE49-F238E27FC236}">
                <a16:creationId xmlns:a16="http://schemas.microsoft.com/office/drawing/2014/main" id="{A997151C-52E3-4AE6-A9B1-76DE8AA6B9FB}"/>
              </a:ext>
            </a:extLst>
          </p:cNvPr>
          <p:cNvSpPr/>
          <p:nvPr/>
        </p:nvSpPr>
        <p:spPr>
          <a:xfrm>
            <a:off x="2525058" y="1318929"/>
            <a:ext cx="288000" cy="288000"/>
          </a:xfrm>
          <a:prstGeom prst="ellipse">
            <a:avLst/>
          </a:prstGeom>
          <a:solidFill>
            <a:schemeClr val="accent3"/>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2</a:t>
            </a:r>
          </a:p>
        </p:txBody>
      </p:sp>
      <p:sp>
        <p:nvSpPr>
          <p:cNvPr id="11" name="Oval 10">
            <a:extLst>
              <a:ext uri="{FF2B5EF4-FFF2-40B4-BE49-F238E27FC236}">
                <a16:creationId xmlns:a16="http://schemas.microsoft.com/office/drawing/2014/main" id="{97B602D6-A6BF-4722-99E8-008BEF8ED9EC}"/>
              </a:ext>
            </a:extLst>
          </p:cNvPr>
          <p:cNvSpPr/>
          <p:nvPr/>
        </p:nvSpPr>
        <p:spPr>
          <a:xfrm>
            <a:off x="6760233" y="1318929"/>
            <a:ext cx="288000" cy="288000"/>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3</a:t>
            </a:r>
          </a:p>
        </p:txBody>
      </p:sp>
      <p:sp>
        <p:nvSpPr>
          <p:cNvPr id="12" name="Arrow: Chevron 11">
            <a:extLst>
              <a:ext uri="{FF2B5EF4-FFF2-40B4-BE49-F238E27FC236}">
                <a16:creationId xmlns:a16="http://schemas.microsoft.com/office/drawing/2014/main" id="{62F9D86B-66C0-4853-A05E-1D12C62AA6C3}"/>
              </a:ext>
            </a:extLst>
          </p:cNvPr>
          <p:cNvSpPr/>
          <p:nvPr/>
        </p:nvSpPr>
        <p:spPr>
          <a:xfrm>
            <a:off x="9340466" y="1297466"/>
            <a:ext cx="2456609" cy="330926"/>
          </a:xfrm>
          <a:prstGeom prst="chevron">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Palvelutuotanto</a:t>
            </a:r>
          </a:p>
        </p:txBody>
      </p:sp>
      <p:sp>
        <p:nvSpPr>
          <p:cNvPr id="13" name="Oval 12">
            <a:extLst>
              <a:ext uri="{FF2B5EF4-FFF2-40B4-BE49-F238E27FC236}">
                <a16:creationId xmlns:a16="http://schemas.microsoft.com/office/drawing/2014/main" id="{E97CB785-5DE7-47D2-8455-FD89E5826F2E}"/>
              </a:ext>
            </a:extLst>
          </p:cNvPr>
          <p:cNvSpPr/>
          <p:nvPr/>
        </p:nvSpPr>
        <p:spPr>
          <a:xfrm>
            <a:off x="9260216" y="1318929"/>
            <a:ext cx="288000" cy="288000"/>
          </a:xfrm>
          <a:prstGeom prst="ellipse">
            <a:avLst/>
          </a:prstGeom>
          <a:solidFill>
            <a:schemeClr val="accent5"/>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4</a:t>
            </a:r>
          </a:p>
        </p:txBody>
      </p:sp>
      <p:sp>
        <p:nvSpPr>
          <p:cNvPr id="14" name="Arrow: Pentagon 13" descr="s">
            <a:extLst>
              <a:ext uri="{FF2B5EF4-FFF2-40B4-BE49-F238E27FC236}">
                <a16:creationId xmlns:a16="http://schemas.microsoft.com/office/drawing/2014/main" id="{3B9AF5D5-C9A3-4341-86CD-14E5D12E9F65}"/>
              </a:ext>
            </a:extLst>
          </p:cNvPr>
          <p:cNvSpPr/>
          <p:nvPr/>
        </p:nvSpPr>
        <p:spPr>
          <a:xfrm>
            <a:off x="700459" y="3785435"/>
            <a:ext cx="11160614" cy="205837"/>
          </a:xfrm>
          <a:prstGeom prst="homePlate">
            <a:avLst/>
          </a:prstGeom>
          <a:solidFill>
            <a:schemeClr val="bg2">
              <a:lumMod val="1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TOIMINNAN NÄKÖKULMA </a:t>
            </a:r>
          </a:p>
        </p:txBody>
      </p:sp>
      <p:sp>
        <p:nvSpPr>
          <p:cNvPr id="15" name="Arrow: Pentagon 14" descr="s">
            <a:extLst>
              <a:ext uri="{FF2B5EF4-FFF2-40B4-BE49-F238E27FC236}">
                <a16:creationId xmlns:a16="http://schemas.microsoft.com/office/drawing/2014/main" id="{69077783-3D2C-4E56-A886-4EBDCA813DF5}"/>
              </a:ext>
            </a:extLst>
          </p:cNvPr>
          <p:cNvSpPr/>
          <p:nvPr/>
        </p:nvSpPr>
        <p:spPr>
          <a:xfrm>
            <a:off x="700460" y="3532614"/>
            <a:ext cx="11160614" cy="205837"/>
          </a:xfrm>
          <a:prstGeom prst="homePlate">
            <a:avLst/>
          </a:prstGeom>
          <a:solidFill>
            <a:schemeClr val="bg2">
              <a:lumMod val="2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ASIAKKAAN NÄKÖKULMA</a:t>
            </a:r>
          </a:p>
        </p:txBody>
      </p:sp>
      <p:sp>
        <p:nvSpPr>
          <p:cNvPr id="18" name="Speech Bubble: Rectangle with Corners Rounded 17">
            <a:extLst>
              <a:ext uri="{FF2B5EF4-FFF2-40B4-BE49-F238E27FC236}">
                <a16:creationId xmlns:a16="http://schemas.microsoft.com/office/drawing/2014/main" id="{1DD363AA-CEA3-4EF5-BF3A-72EB2C16FD2E}"/>
              </a:ext>
            </a:extLst>
          </p:cNvPr>
          <p:cNvSpPr/>
          <p:nvPr/>
        </p:nvSpPr>
        <p:spPr>
          <a:xfrm>
            <a:off x="673667" y="1752281"/>
            <a:ext cx="1648535" cy="1584000"/>
          </a:xfrm>
          <a:prstGeom prst="wedgeRoundRectCallout">
            <a:avLst/>
          </a:prstGeom>
          <a:solidFill>
            <a:srgbClr val="23ACEC">
              <a:alpha val="10196"/>
            </a:srgb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Saan tietoa ja neuvoa palveluista.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Yhteydenotto on helppoa. Saan tarvittaessa ajan palveluohjaajalle.</a:t>
            </a:r>
          </a:p>
        </p:txBody>
      </p:sp>
      <p:sp>
        <p:nvSpPr>
          <p:cNvPr id="21" name="Speech Bubble: Rectangle with Corners Rounded 20">
            <a:extLst>
              <a:ext uri="{FF2B5EF4-FFF2-40B4-BE49-F238E27FC236}">
                <a16:creationId xmlns:a16="http://schemas.microsoft.com/office/drawing/2014/main" id="{85F4EBA1-E320-41AB-A6A1-BDA36589DEF2}"/>
              </a:ext>
            </a:extLst>
          </p:cNvPr>
          <p:cNvSpPr/>
          <p:nvPr/>
        </p:nvSpPr>
        <p:spPr>
          <a:xfrm>
            <a:off x="6766559" y="1752281"/>
            <a:ext cx="2382546" cy="1584000"/>
          </a:xfrm>
          <a:prstGeom prst="wedgeRoundRectCallout">
            <a:avLst/>
          </a:prstGeom>
          <a:solidFill>
            <a:schemeClr val="accent1">
              <a:alpha val="10196"/>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Saan halutessani lisätietoja palvelujen toteuttamisen vaihtoehdoista ja niihin liittyvistä valinnan mahdollisuuksista. </a:t>
            </a:r>
            <a:b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br>
            <a:endPar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Saan tietää miten ja </a:t>
            </a:r>
            <a:b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b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milloin palvelut käynnistyvät. </a:t>
            </a:r>
          </a:p>
        </p:txBody>
      </p:sp>
      <p:sp>
        <p:nvSpPr>
          <p:cNvPr id="22" name="Speech Bubble: Rectangle with Corners Rounded 21">
            <a:extLst>
              <a:ext uri="{FF2B5EF4-FFF2-40B4-BE49-F238E27FC236}">
                <a16:creationId xmlns:a16="http://schemas.microsoft.com/office/drawing/2014/main" id="{8621DD67-D2A2-4D21-A485-8988EEDEC5CA}"/>
              </a:ext>
            </a:extLst>
          </p:cNvPr>
          <p:cNvSpPr/>
          <p:nvPr/>
        </p:nvSpPr>
        <p:spPr>
          <a:xfrm>
            <a:off x="9244813" y="1752281"/>
            <a:ext cx="2569235" cy="1584000"/>
          </a:xfrm>
          <a:prstGeom prst="wedgeRoundRectCallout">
            <a:avLst/>
          </a:prstGeom>
          <a:solidFill>
            <a:schemeClr val="accent5">
              <a:alpha val="10196"/>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Saan palvelua ja arvioin sitä.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Mikäli tilanteeni muuttuu, kerron siitä työntekijälle ja tiedän, että asiaan tartutaan.</a:t>
            </a:r>
          </a:p>
        </p:txBody>
      </p:sp>
      <p:sp>
        <p:nvSpPr>
          <p:cNvPr id="20" name="Speech Bubble: Rectangle with Corners Rounded 19">
            <a:extLst>
              <a:ext uri="{FF2B5EF4-FFF2-40B4-BE49-F238E27FC236}">
                <a16:creationId xmlns:a16="http://schemas.microsoft.com/office/drawing/2014/main" id="{C99DF93E-25F1-4718-913A-A1C5F6BC57AA}"/>
              </a:ext>
            </a:extLst>
          </p:cNvPr>
          <p:cNvSpPr/>
          <p:nvPr/>
        </p:nvSpPr>
        <p:spPr>
          <a:xfrm>
            <a:off x="700459" y="4146902"/>
            <a:ext cx="1662597" cy="1800000"/>
          </a:xfrm>
          <a:prstGeom prst="wedgeRoundRectCallout">
            <a:avLst>
              <a:gd name="adj1" fmla="val -20833"/>
              <a:gd name="adj2" fmla="val -64816"/>
              <a:gd name="adj3" fmla="val 16667"/>
            </a:avLst>
          </a:prstGeom>
          <a:solidFill>
            <a:srgbClr val="23ACEC">
              <a:alpha val="10196"/>
            </a:srgbClr>
          </a:solidFill>
          <a:ln>
            <a:noFill/>
          </a:ln>
        </p:spPr>
        <p:style>
          <a:lnRef idx="0">
            <a:scrgbClr r="0" g="0" b="0"/>
          </a:lnRef>
          <a:fillRef idx="0">
            <a:scrgbClr r="0" g="0" b="0"/>
          </a:fillRef>
          <a:effectRef idx="0">
            <a:scrgbClr r="0" g="0" b="0"/>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Neuvomme ja ohjaamme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Puhelin-palvelussa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Neuvonta-pisteissä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Huoliviestien kautta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Sähköisten alustojen kautta</a:t>
            </a:r>
          </a:p>
        </p:txBody>
      </p:sp>
      <p:sp>
        <p:nvSpPr>
          <p:cNvPr id="16" name="Speech Bubble: Rectangle with Corners Rounded 15">
            <a:extLst>
              <a:ext uri="{FF2B5EF4-FFF2-40B4-BE49-F238E27FC236}">
                <a16:creationId xmlns:a16="http://schemas.microsoft.com/office/drawing/2014/main" id="{0B1328DB-39D8-4393-8B25-56D6DFDB84C7}"/>
              </a:ext>
            </a:extLst>
          </p:cNvPr>
          <p:cNvSpPr/>
          <p:nvPr/>
        </p:nvSpPr>
        <p:spPr>
          <a:xfrm>
            <a:off x="4165618" y="1752281"/>
            <a:ext cx="2510376" cy="1584000"/>
          </a:xfrm>
          <a:prstGeom prst="wedgeRoundRectCallout">
            <a:avLst/>
          </a:prstGeom>
          <a:solidFill>
            <a:srgbClr val="00983A">
              <a:alpha val="10196"/>
            </a:srgb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Suunnittelemme yhdessä ammattilaisen kanssa minun palvelukokonaisuuteni.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Saan päätöksen palveluista ja tiedon kehen olla yhteydessä tilanteeni muuttuessa.</a:t>
            </a:r>
          </a:p>
        </p:txBody>
      </p:sp>
      <p:sp>
        <p:nvSpPr>
          <p:cNvPr id="17" name="Speech Bubble: Rectangle with Corners Rounded 16">
            <a:extLst>
              <a:ext uri="{FF2B5EF4-FFF2-40B4-BE49-F238E27FC236}">
                <a16:creationId xmlns:a16="http://schemas.microsoft.com/office/drawing/2014/main" id="{89D7879D-2707-4BF5-99E6-7E4DD1CD64A5}"/>
              </a:ext>
            </a:extLst>
          </p:cNvPr>
          <p:cNvSpPr/>
          <p:nvPr/>
        </p:nvSpPr>
        <p:spPr>
          <a:xfrm>
            <a:off x="2431071" y="1752281"/>
            <a:ext cx="1661910" cy="1584000"/>
          </a:xfrm>
          <a:prstGeom prst="wedgeRoundRectCallout">
            <a:avLst/>
          </a:prstGeom>
          <a:solidFill>
            <a:srgbClr val="00983A">
              <a:alpha val="10196"/>
            </a:srgb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Palvelutarpeeni kartoitetaan laaja-alaisesti.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Tulen kuulluksi ja etsimme yhdessä tarpeisiini sopivia ratkaisuja.</a:t>
            </a:r>
          </a:p>
        </p:txBody>
      </p:sp>
      <p:sp>
        <p:nvSpPr>
          <p:cNvPr id="23" name="Speech Bubble: Rectangle with Corners Rounded 22">
            <a:extLst>
              <a:ext uri="{FF2B5EF4-FFF2-40B4-BE49-F238E27FC236}">
                <a16:creationId xmlns:a16="http://schemas.microsoft.com/office/drawing/2014/main" id="{D917C6BD-8C97-4C9B-B0AF-10AB16154979}"/>
              </a:ext>
            </a:extLst>
          </p:cNvPr>
          <p:cNvSpPr/>
          <p:nvPr/>
        </p:nvSpPr>
        <p:spPr>
          <a:xfrm>
            <a:off x="2412459" y="4146902"/>
            <a:ext cx="2095451" cy="1800000"/>
          </a:xfrm>
          <a:prstGeom prst="wedgeRoundRectCallout">
            <a:avLst>
              <a:gd name="adj1" fmla="val -21422"/>
              <a:gd name="adj2" fmla="val -61541"/>
              <a:gd name="adj3" fmla="val 16667"/>
            </a:avLst>
          </a:prstGeom>
          <a:solidFill>
            <a:srgbClr val="00983A">
              <a:alpha val="10196"/>
            </a:srgbClr>
          </a:solidFill>
          <a:ln>
            <a:noFill/>
          </a:ln>
        </p:spPr>
        <p:style>
          <a:lnRef idx="0">
            <a:scrgbClr r="0" g="0" b="0"/>
          </a:lnRef>
          <a:fillRef idx="0">
            <a:scrgbClr r="0" g="0" b="0"/>
          </a:fillRef>
          <a:effectRef idx="0">
            <a:scrgbClr r="0" g="0" b="0"/>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Selvitämme palvelutarvetta laaja-alaisesti. Ohjaamme erilaisista palvelu-vaihtoehdoista.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Tuemme asiakasta hänen hyvinvointia ja arkea tukevien ratkaisujen löytämisessä.</a:t>
            </a:r>
          </a:p>
        </p:txBody>
      </p:sp>
      <p:sp>
        <p:nvSpPr>
          <p:cNvPr id="24" name="Speech Bubble: Rectangle with Corners Rounded 23">
            <a:extLst>
              <a:ext uri="{FF2B5EF4-FFF2-40B4-BE49-F238E27FC236}">
                <a16:creationId xmlns:a16="http://schemas.microsoft.com/office/drawing/2014/main" id="{54A731A5-D201-4CE1-8180-1054C0A2C28F}"/>
              </a:ext>
            </a:extLst>
          </p:cNvPr>
          <p:cNvSpPr/>
          <p:nvPr/>
        </p:nvSpPr>
        <p:spPr>
          <a:xfrm>
            <a:off x="4580544" y="4146902"/>
            <a:ext cx="2095451" cy="1800000"/>
          </a:xfrm>
          <a:prstGeom prst="wedgeRoundRectCallout">
            <a:avLst>
              <a:gd name="adj1" fmla="val -21422"/>
              <a:gd name="adj2" fmla="val -61541"/>
              <a:gd name="adj3" fmla="val 16667"/>
            </a:avLst>
          </a:prstGeom>
          <a:solidFill>
            <a:srgbClr val="00983A">
              <a:alpha val="10196"/>
            </a:srgbClr>
          </a:solidFill>
          <a:ln>
            <a:noFill/>
          </a:ln>
        </p:spPr>
        <p:style>
          <a:lnRef idx="0">
            <a:scrgbClr r="0" g="0" b="0"/>
          </a:lnRef>
          <a:fillRef idx="0">
            <a:scrgbClr r="0" g="0" b="0"/>
          </a:fillRef>
          <a:effectRef idx="0">
            <a:scrgbClr r="0" g="0" b="0"/>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Käsittelemme asiakkaan asiaa moni-ammatillisesti. Laadimme asiakas-suunnitelman ja teemme tarvittavat päätökset.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Nimeämme tarvittaessa omatyöntekijän.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Informoimme asiakasta ja läheisiä.</a:t>
            </a:r>
          </a:p>
        </p:txBody>
      </p:sp>
      <p:sp>
        <p:nvSpPr>
          <p:cNvPr id="25" name="Speech Bubble: Rectangle with Corners Rounded 24">
            <a:extLst>
              <a:ext uri="{FF2B5EF4-FFF2-40B4-BE49-F238E27FC236}">
                <a16:creationId xmlns:a16="http://schemas.microsoft.com/office/drawing/2014/main" id="{AD79E29F-3D7D-4FC1-81D2-A5677C3299B9}"/>
              </a:ext>
            </a:extLst>
          </p:cNvPr>
          <p:cNvSpPr/>
          <p:nvPr/>
        </p:nvSpPr>
        <p:spPr>
          <a:xfrm>
            <a:off x="6766560" y="4146902"/>
            <a:ext cx="2382546" cy="1800000"/>
          </a:xfrm>
          <a:prstGeom prst="wedgeRoundRectCallout">
            <a:avLst>
              <a:gd name="adj1" fmla="val -21422"/>
              <a:gd name="adj2" fmla="val -61541"/>
              <a:gd name="adj3" fmla="val 16667"/>
            </a:avLst>
          </a:prstGeom>
          <a:solidFill>
            <a:schemeClr val="accent1">
              <a:alpha val="10196"/>
            </a:schemeClr>
          </a:solidFill>
          <a:ln>
            <a:noFill/>
          </a:ln>
        </p:spPr>
        <p:style>
          <a:lnRef idx="0">
            <a:scrgbClr r="0" g="0" b="0"/>
          </a:lnRef>
          <a:fillRef idx="0">
            <a:scrgbClr r="0" g="0" b="0"/>
          </a:fillRef>
          <a:effectRef idx="0">
            <a:scrgbClr r="0" g="0" b="0"/>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Kerromme vaihtoehdot päätöksen mukaisista palvelujen tuottamistavoista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Järjestämme ja käynnistämme 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Valvomme laatua ja seuraamme sopimuksen toteutumista asiakkaan ja palveluntuottajan kanssa</a:t>
            </a:r>
          </a:p>
        </p:txBody>
      </p:sp>
      <p:sp>
        <p:nvSpPr>
          <p:cNvPr id="26" name="Speech Bubble: Rectangle with Corners Rounded 25">
            <a:extLst>
              <a:ext uri="{FF2B5EF4-FFF2-40B4-BE49-F238E27FC236}">
                <a16:creationId xmlns:a16="http://schemas.microsoft.com/office/drawing/2014/main" id="{8D28F833-C307-4C33-991E-8D51F2DE9BE0}"/>
              </a:ext>
            </a:extLst>
          </p:cNvPr>
          <p:cNvSpPr/>
          <p:nvPr/>
        </p:nvSpPr>
        <p:spPr>
          <a:xfrm>
            <a:off x="9244813" y="4146902"/>
            <a:ext cx="2569235" cy="1800000"/>
          </a:xfrm>
          <a:prstGeom prst="wedgeRoundRectCallout">
            <a:avLst>
              <a:gd name="adj1" fmla="val -21422"/>
              <a:gd name="adj2" fmla="val -61541"/>
              <a:gd name="adj3" fmla="val 16667"/>
            </a:avLst>
          </a:prstGeom>
          <a:solidFill>
            <a:schemeClr val="accent5">
              <a:alpha val="10196"/>
            </a:schemeClr>
          </a:solidFill>
          <a:ln>
            <a:noFill/>
          </a:ln>
        </p:spPr>
        <p:style>
          <a:lnRef idx="0">
            <a:scrgbClr r="0" g="0" b="0"/>
          </a:lnRef>
          <a:fillRef idx="0">
            <a:scrgbClr r="0" g="0" b="0"/>
          </a:fillRef>
          <a:effectRef idx="0">
            <a:scrgbClr r="0" g="0" b="0"/>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Palveluntuottaja seuraa asiakkaan tilannetta jatkuvasti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Palveluntuottaja on yhteydessä asiakasohjaukseen palvelujen tai toimintakyvyn muuttuessa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Poppins SemiBold" panose="00000700000000000000" pitchFamily="2" charset="0"/>
                <a:ea typeface="+mn-ea"/>
                <a:cs typeface="Poppins SemiBold" panose="00000700000000000000" pitchFamily="2" charset="0"/>
              </a:rPr>
              <a:t>Seuraamme palvelujen toteutumista seuranta asiakassuunnitelmien mukaisesti</a:t>
            </a:r>
          </a:p>
        </p:txBody>
      </p:sp>
    </p:spTree>
    <p:extLst>
      <p:ext uri="{BB962C8B-B14F-4D97-AF65-F5344CB8AC3E}">
        <p14:creationId xmlns:p14="http://schemas.microsoft.com/office/powerpoint/2010/main" val="12160886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3823-EEF1-0151-FD67-96545B7C56F3}"/>
              </a:ext>
            </a:extLst>
          </p:cNvPr>
          <p:cNvSpPr>
            <a:spLocks noGrp="1"/>
          </p:cNvSpPr>
          <p:nvPr>
            <p:ph type="title"/>
          </p:nvPr>
        </p:nvSpPr>
        <p:spPr>
          <a:xfrm>
            <a:off x="168965" y="73693"/>
            <a:ext cx="10652545" cy="1271810"/>
          </a:xfrm>
        </p:spPr>
        <p:txBody>
          <a:bodyPr>
            <a:normAutofit fontScale="90000"/>
          </a:bodyPr>
          <a:lstStyle/>
          <a:p>
            <a:r>
              <a:rPr lang="fi-FI">
                <a:latin typeface="Calibri"/>
                <a:ea typeface="Calibri"/>
                <a:cs typeface="Calibri"/>
              </a:rPr>
              <a:t>Seniorineuvolatoiminta verkoston toimintana VAKESSA</a:t>
            </a:r>
            <a:endParaRPr lang="fi-FI"/>
          </a:p>
        </p:txBody>
      </p:sp>
      <p:sp>
        <p:nvSpPr>
          <p:cNvPr id="3" name="Content Placeholder 2">
            <a:extLst>
              <a:ext uri="{FF2B5EF4-FFF2-40B4-BE49-F238E27FC236}">
                <a16:creationId xmlns:a16="http://schemas.microsoft.com/office/drawing/2014/main" id="{C2786007-9DB2-278E-B587-D67221D27577}"/>
              </a:ext>
            </a:extLst>
          </p:cNvPr>
          <p:cNvSpPr>
            <a:spLocks noGrp="1"/>
          </p:cNvSpPr>
          <p:nvPr>
            <p:ph idx="1"/>
          </p:nvPr>
        </p:nvSpPr>
        <p:spPr>
          <a:xfrm>
            <a:off x="549965" y="1442574"/>
            <a:ext cx="10260000" cy="4458496"/>
          </a:xfrm>
        </p:spPr>
        <p:txBody>
          <a:bodyPr vert="horz" lIns="91440" tIns="45720" rIns="91440" bIns="45720" rtlCol="0" anchor="t">
            <a:normAutofit fontScale="85000" lnSpcReduction="20000"/>
          </a:bodyPr>
          <a:lstStyle/>
          <a:p>
            <a:r>
              <a:rPr lang="fi-FI" dirty="0">
                <a:latin typeface="Calibri Light"/>
                <a:ea typeface="Calibri Light"/>
                <a:cs typeface="Calibri Light"/>
              </a:rPr>
              <a:t>Vantaan ja Keravan hyvinvointialueella ikäneuvolapalvelut koostuvat eri toimijoiden sosiaali- ja terveydenhuollon palveluista ja verkostosta</a:t>
            </a:r>
          </a:p>
          <a:p>
            <a:r>
              <a:rPr lang="fi-FI" dirty="0">
                <a:latin typeface="Calibri Light"/>
                <a:ea typeface="Calibri Light"/>
                <a:cs typeface="Calibri Light"/>
              </a:rPr>
              <a:t>Tärkeässä roolissa on seniorineuvonta ja </a:t>
            </a:r>
            <a:r>
              <a:rPr lang="fi-FI" b="1" dirty="0">
                <a:latin typeface="Calibri Light"/>
                <a:ea typeface="Calibri Light"/>
                <a:cs typeface="Calibri Light"/>
              </a:rPr>
              <a:t>terveydenhuollon palvelut</a:t>
            </a:r>
            <a:endParaRPr lang="fi-FI" b="1" dirty="0">
              <a:ea typeface="Calibri Light"/>
            </a:endParaRPr>
          </a:p>
          <a:p>
            <a:r>
              <a:rPr lang="fi-FI" dirty="0">
                <a:latin typeface="Calibri Light"/>
                <a:ea typeface="Calibri Light"/>
                <a:cs typeface="Calibri Light"/>
              </a:rPr>
              <a:t>Seniorineuvonta ohjaa ja neuvoo Vantaan ja Keravan hyvinvointialueella ikäihmisiä ja heidän läheisiään monikanavaisesti puhelimitse, sähköpostitse ja jalkautumispisteillä (Länsi-Vantaa, Itä-Vantaa ja Kerava)</a:t>
            </a:r>
          </a:p>
          <a:p>
            <a:r>
              <a:rPr lang="fi-FI" dirty="0">
                <a:latin typeface="Calibri Light"/>
                <a:ea typeface="Calibri Light"/>
                <a:cs typeface="Calibri Light"/>
              </a:rPr>
              <a:t>Vahvuutena on toimiva verkosto, jonka avulla vastataan asiakkaan yksilöllisiin ja muuttuviin tarpeisiin</a:t>
            </a:r>
          </a:p>
          <a:p>
            <a:r>
              <a:rPr lang="fi-FI" dirty="0">
                <a:latin typeface="Calibri Light"/>
                <a:ea typeface="Calibri Light"/>
                <a:cs typeface="Calibri Light"/>
              </a:rPr>
              <a:t>Hyvinvointialueen strategian mukaisiin tavoitteisiin pyritään vastaamaan erilaisin kehittämishankkein kuten Suomen kestävän kasvun ohjelmalla</a:t>
            </a:r>
          </a:p>
          <a:p>
            <a:r>
              <a:rPr lang="fi-FI" dirty="0">
                <a:latin typeface="Calibri Light"/>
                <a:ea typeface="Calibri Light"/>
                <a:cs typeface="Calibri Light"/>
              </a:rPr>
              <a:t>Hyvä Ikä -hankkeessa kehitetään vanhuspalveluvetoinen ohjaava senioritoimintamalli, terveyspalveluvetoinen senioritoimintamalli sekä tehdään digitaalisten palvelujen selvitys- ja kehittämistyötä</a:t>
            </a:r>
          </a:p>
          <a:p>
            <a:endParaRPr lang="fi-FI" dirty="0"/>
          </a:p>
        </p:txBody>
      </p:sp>
    </p:spTree>
    <p:extLst>
      <p:ext uri="{BB962C8B-B14F-4D97-AF65-F5344CB8AC3E}">
        <p14:creationId xmlns:p14="http://schemas.microsoft.com/office/powerpoint/2010/main" val="251307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18A409C-C198-9379-8191-1833C15DA0D1}"/>
              </a:ext>
            </a:extLst>
          </p:cNvPr>
          <p:cNvSpPr>
            <a:spLocks noGrp="1"/>
          </p:cNvSpPr>
          <p:nvPr>
            <p:ph idx="1"/>
          </p:nvPr>
        </p:nvSpPr>
        <p:spPr>
          <a:xfrm>
            <a:off x="742949" y="1909644"/>
            <a:ext cx="10639425" cy="4329231"/>
          </a:xfrm>
        </p:spPr>
        <p:txBody>
          <a:bodyPr vert="horz" lIns="91440" tIns="45720" rIns="91440" bIns="45720" rtlCol="0" anchor="t">
            <a:normAutofit fontScale="25000" lnSpcReduction="20000"/>
          </a:bodyPr>
          <a:lstStyle/>
          <a:p>
            <a:pPr marL="0" indent="0">
              <a:buNone/>
            </a:pPr>
            <a:r>
              <a:rPr lang="fi-FI" sz="5600" dirty="0"/>
              <a:t>Ikääntyvien terveyttä ja hyvinvointia edistetään useilla kehittämistoimilla terveysasemapalveluissa, sairaalapalveluissa ja suun terveydenhuollon palveluissa. </a:t>
            </a:r>
          </a:p>
          <a:p>
            <a:pPr marL="0" indent="0">
              <a:buNone/>
            </a:pPr>
            <a:endParaRPr lang="fi-FI" sz="5600" dirty="0"/>
          </a:p>
          <a:p>
            <a:pPr marL="0" indent="0">
              <a:buNone/>
            </a:pPr>
            <a:r>
              <a:rPr lang="fi-FI" sz="5600" b="1" dirty="0"/>
              <a:t>Kehittämistoimet 2023-2024</a:t>
            </a:r>
          </a:p>
          <a:p>
            <a:r>
              <a:rPr lang="fi-FI" sz="5600" dirty="0"/>
              <a:t>Ratkaisijatiimimalli on asiakkaan tehostetun hoidontarpeen arviointia moniammatillisessa tiimissä. Asiakkaan asia pyritään ratkaisemaan ensikontaktissa konsultoimalla tarpeen mukaan eri ammattilaisia, mm. lääkäriä, sosiaaliohjaajaa, psykiatrista sairaanhoitajaa. Malli on otettu käyttöön kaikilla terveysasemilla vuonna 2023.</a:t>
            </a:r>
          </a:p>
          <a:p>
            <a:r>
              <a:rPr lang="fi-FI" sz="5600" dirty="0"/>
              <a:t>Omatiimi-toiminnalla turvataan pysyvät hoitosuhteet (STM Omalääkäri 2.0). Toiminta käynnistyy Keravan ja Kivistön terveysasemilla syksyllä 2023. Malli laajenee vuoden 2024 aikana kaikille terveysasemille.</a:t>
            </a:r>
          </a:p>
          <a:p>
            <a:r>
              <a:rPr lang="fi-FI" sz="5600" dirty="0"/>
              <a:t>Suun terveydenhuollossa on otettu käyttöön joustavan vastaanoton toimintamalli (Korso, Kerava, Kartanonkoski). Mallin avulla pyritään hoitamaan potilas valmiiksi tai edistämään hänen hoitoaan mahdollisimman pitkälle saman hoitokäynnin aikana aina, kun se on mahdollista. Toimintaa pyritään laajentamaan muihin yksiköihin.</a:t>
            </a:r>
          </a:p>
          <a:p>
            <a:r>
              <a:rPr lang="fi-FI" sz="5600" dirty="0"/>
              <a:t>Tavoitteena on hyödyntää liikkuvia palveluja paljon palveluja tarvitsevien asiakkaiden hoidossa. Liikkuvaa esteetöntä autohoitolaa voidaan hyödyntää vanhusten ja vammaisten hammashoidossa. </a:t>
            </a:r>
          </a:p>
          <a:p>
            <a:r>
              <a:rPr lang="fi-FI" sz="6000" dirty="0"/>
              <a:t>Liikkuvan sairaalapalvelun laajentuminen Keravalle on lähes valmis.</a:t>
            </a:r>
            <a:endParaRPr lang="fi-FI" sz="5600" dirty="0"/>
          </a:p>
          <a:p>
            <a:r>
              <a:rPr lang="fi-FI" sz="5600" dirty="0"/>
              <a:t>Geriatrisen poliklinikan toimintamallin yhtenäistäminen on käynnistynyt.</a:t>
            </a:r>
          </a:p>
          <a:p>
            <a:r>
              <a:rPr lang="fi-FI" sz="5600">
                <a:latin typeface="Calibri Light"/>
                <a:ea typeface="Calibri Light"/>
                <a:cs typeface="Calibri Light"/>
              </a:rPr>
              <a:t>Kotihoidon lääkäripalvelujen vahvistaminen ja uudelleen organisoiminen sairaalapalveluihin.</a:t>
            </a:r>
          </a:p>
          <a:p>
            <a:r>
              <a:rPr lang="fi-FI" sz="5600" dirty="0"/>
              <a:t>Puhelinpalvelujen ja vakehyva.fi verkkosivujen kehittämistyö jatkuu.</a:t>
            </a:r>
          </a:p>
          <a:p>
            <a:pPr marL="0" indent="0">
              <a:buNone/>
            </a:pPr>
            <a:endParaRPr lang="fi-FI" sz="5600" dirty="0"/>
          </a:p>
          <a:p>
            <a:pPr marL="0" indent="0">
              <a:buNone/>
            </a:pPr>
            <a:endParaRPr lang="fi-FI" sz="1600" dirty="0"/>
          </a:p>
          <a:p>
            <a:pPr marL="0" indent="0">
              <a:buNone/>
            </a:pPr>
            <a:endParaRPr lang="fi-FI" sz="1600" dirty="0"/>
          </a:p>
        </p:txBody>
      </p:sp>
      <p:sp>
        <p:nvSpPr>
          <p:cNvPr id="6" name="Rectangle: Rounded Corners 52">
            <a:extLst>
              <a:ext uri="{FF2B5EF4-FFF2-40B4-BE49-F238E27FC236}">
                <a16:creationId xmlns:a16="http://schemas.microsoft.com/office/drawing/2014/main" id="{19999E12-4AC7-ECC9-7B5E-5AFBE7607DE9}"/>
              </a:ext>
            </a:extLst>
          </p:cNvPr>
          <p:cNvSpPr/>
          <p:nvPr/>
        </p:nvSpPr>
        <p:spPr>
          <a:xfrm>
            <a:off x="2123380" y="130698"/>
            <a:ext cx="6941720" cy="600076"/>
          </a:xfrm>
          <a:prstGeom prst="roundRect">
            <a:avLst/>
          </a:prstGeom>
          <a:solidFill>
            <a:srgbClr val="009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TERVEYDENHUOLLON PALVELUJEN TOIMIALA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(Kati Liukko)</a:t>
            </a:r>
          </a:p>
        </p:txBody>
      </p:sp>
      <p:sp>
        <p:nvSpPr>
          <p:cNvPr id="9" name="Rectangle: Rounded Corners 53">
            <a:extLst>
              <a:ext uri="{FF2B5EF4-FFF2-40B4-BE49-F238E27FC236}">
                <a16:creationId xmlns:a16="http://schemas.microsoft.com/office/drawing/2014/main" id="{5B3AC6CD-BD08-3813-ACFF-68C423FC22DB}"/>
              </a:ext>
            </a:extLst>
          </p:cNvPr>
          <p:cNvSpPr/>
          <p:nvPr/>
        </p:nvSpPr>
        <p:spPr>
          <a:xfrm>
            <a:off x="657224" y="864049"/>
            <a:ext cx="3101748" cy="698052"/>
          </a:xfrm>
          <a:prstGeom prst="roundRect">
            <a:avLst>
              <a:gd name="adj" fmla="val 7140"/>
            </a:avLst>
          </a:prstGeom>
          <a:solidFill>
            <a:srgbClr val="74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TERVEYSASEMAPALVELUJEN palvelualue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r>
              <a:rPr kumimoji="0" lang="fi-FI" sz="1200" b="1"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Anna Peitola</a:t>
            </a: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p>
        </p:txBody>
      </p:sp>
      <p:sp>
        <p:nvSpPr>
          <p:cNvPr id="11" name="Rectangle: Rounded Corners 54">
            <a:extLst>
              <a:ext uri="{FF2B5EF4-FFF2-40B4-BE49-F238E27FC236}">
                <a16:creationId xmlns:a16="http://schemas.microsoft.com/office/drawing/2014/main" id="{F3560DB0-39D0-C8CC-82B3-D6A35E3E479E}"/>
              </a:ext>
            </a:extLst>
          </p:cNvPr>
          <p:cNvSpPr/>
          <p:nvPr/>
        </p:nvSpPr>
        <p:spPr>
          <a:xfrm>
            <a:off x="3962400" y="872011"/>
            <a:ext cx="3377090" cy="698052"/>
          </a:xfrm>
          <a:prstGeom prst="roundRect">
            <a:avLst>
              <a:gd name="adj" fmla="val 7140"/>
            </a:avLst>
          </a:prstGeom>
          <a:solidFill>
            <a:srgbClr val="74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SAIRAALAPALVELUJEN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PALVELUALUE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r>
              <a:rPr kumimoji="0" lang="fi-FI" sz="1200" b="1"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Pia Rantamäki</a:t>
            </a: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p>
        </p:txBody>
      </p:sp>
      <p:sp>
        <p:nvSpPr>
          <p:cNvPr id="12" name="Rectangle: Rounded Corners 66">
            <a:extLst>
              <a:ext uri="{FF2B5EF4-FFF2-40B4-BE49-F238E27FC236}">
                <a16:creationId xmlns:a16="http://schemas.microsoft.com/office/drawing/2014/main" id="{E6812F5C-8285-9ED0-3585-FE3417458AFE}"/>
              </a:ext>
            </a:extLst>
          </p:cNvPr>
          <p:cNvSpPr/>
          <p:nvPr/>
        </p:nvSpPr>
        <p:spPr>
          <a:xfrm>
            <a:off x="7542918" y="864048"/>
            <a:ext cx="3483570" cy="698052"/>
          </a:xfrm>
          <a:prstGeom prst="roundRect">
            <a:avLst>
              <a:gd name="adj" fmla="val 7140"/>
            </a:avLst>
          </a:prstGeom>
          <a:solidFill>
            <a:srgbClr val="74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SUUN TERVEYDENHUOLLON PALVELUJEN palvelualue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r>
              <a:rPr kumimoji="0" lang="fi-FI" sz="1200" b="1"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Helena Salusjärvi-Juopperi</a:t>
            </a:r>
            <a:r>
              <a:rPr kumimoji="0" lang="fi-FI" sz="1200" b="1" i="0" u="none" strike="noStrike" kern="1200" cap="all"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a:t>
            </a:r>
          </a:p>
        </p:txBody>
      </p:sp>
      <p:sp>
        <p:nvSpPr>
          <p:cNvPr id="2" name="Tekstiruutu 1">
            <a:extLst>
              <a:ext uri="{FF2B5EF4-FFF2-40B4-BE49-F238E27FC236}">
                <a16:creationId xmlns:a16="http://schemas.microsoft.com/office/drawing/2014/main" id="{971977E8-3E0C-5255-9BA8-293450CA7C41}"/>
              </a:ext>
            </a:extLst>
          </p:cNvPr>
          <p:cNvSpPr txBox="1"/>
          <p:nvPr/>
        </p:nvSpPr>
        <p:spPr>
          <a:xfrm>
            <a:off x="7754478" y="4952669"/>
            <a:ext cx="4317857" cy="1661993"/>
          </a:xfrm>
          <a:prstGeom prst="rect">
            <a:avLst/>
          </a:prstGeom>
          <a:solidFill>
            <a:srgbClr val="F599CB"/>
          </a:solidFill>
        </p:spPr>
        <p:txBody>
          <a:bodyPr wrap="square" lIns="91440" tIns="45720" rIns="91440" bIns="45720" rtlCol="0" anchor="t">
            <a:spAutoFit/>
          </a:bodyPr>
          <a:lstStyle/>
          <a:p>
            <a:r>
              <a:rPr lang="fi-FI" sz="1400" b="1" dirty="0">
                <a:solidFill>
                  <a:schemeClr val="accent4"/>
                </a:solidFill>
              </a:rPr>
              <a:t>Ikääntyvien terveyttä ja hyvinvointia tukevat lisäksi hyvinvointialuetasoiset suunnitelmat ja ohjelmat:</a:t>
            </a:r>
          </a:p>
          <a:p>
            <a:endParaRPr lang="fi-FI" sz="1400" dirty="0">
              <a:solidFill>
                <a:schemeClr val="accent4"/>
              </a:solidFill>
            </a:endParaRPr>
          </a:p>
          <a:p>
            <a:pPr marL="285750" indent="-285750">
              <a:buFont typeface="Arial" panose="020B0604020202020204" pitchFamily="34" charset="0"/>
              <a:buChar char="•"/>
            </a:pPr>
            <a:r>
              <a:rPr lang="fi-FI" sz="1400" dirty="0">
                <a:solidFill>
                  <a:schemeClr val="accent4"/>
                </a:solidFill>
              </a:rPr>
              <a:t>Alueellinen hyvinvointikertomus ja suunnitelma</a:t>
            </a:r>
          </a:p>
          <a:p>
            <a:pPr marL="285750" indent="-285750">
              <a:buFont typeface="Arial" panose="020B0604020202020204" pitchFamily="34" charset="0"/>
              <a:buChar char="•"/>
            </a:pPr>
            <a:r>
              <a:rPr lang="fi-FI" sz="1400" dirty="0">
                <a:solidFill>
                  <a:schemeClr val="accent4"/>
                </a:solidFill>
              </a:rPr>
              <a:t>Osallisuusohjelma ja suunnitelmat</a:t>
            </a:r>
            <a:endParaRPr lang="fi-FI" sz="1400" dirty="0">
              <a:solidFill>
                <a:schemeClr val="accent4"/>
              </a:solidFill>
              <a:ea typeface="Calibri"/>
              <a:cs typeface="Calibri"/>
            </a:endParaRPr>
          </a:p>
          <a:p>
            <a:pPr marL="285750" indent="-285750">
              <a:buFont typeface="Arial" panose="020B0604020202020204" pitchFamily="34" charset="0"/>
              <a:buChar char="•"/>
            </a:pPr>
            <a:r>
              <a:rPr lang="fi-FI" sz="1400" dirty="0">
                <a:solidFill>
                  <a:schemeClr val="accent4"/>
                </a:solidFill>
              </a:rPr>
              <a:t>Järjestöyhteistyön rakenteiden vahvistaminen</a:t>
            </a:r>
          </a:p>
          <a:p>
            <a:endParaRPr lang="fi-FI" dirty="0">
              <a:solidFill>
                <a:srgbClr val="FF0000"/>
              </a:solidFill>
            </a:endParaRPr>
          </a:p>
        </p:txBody>
      </p:sp>
    </p:spTree>
    <p:extLst>
      <p:ext uri="{BB962C8B-B14F-4D97-AF65-F5344CB8AC3E}">
        <p14:creationId xmlns:p14="http://schemas.microsoft.com/office/powerpoint/2010/main" val="17347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89F1A26-D19F-A606-0076-A82211A5F8C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46CF40-C63D-4563-8757-6DC4E6BF2D21}"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3" name="Dian numeron paikkamerkki 2">
            <a:extLst>
              <a:ext uri="{FF2B5EF4-FFF2-40B4-BE49-F238E27FC236}">
                <a16:creationId xmlns:a16="http://schemas.microsoft.com/office/drawing/2014/main" id="{24909F5A-2826-E3F5-8EAE-9762ED4FA38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4" name="Otsikko 3">
            <a:extLst>
              <a:ext uri="{FF2B5EF4-FFF2-40B4-BE49-F238E27FC236}">
                <a16:creationId xmlns:a16="http://schemas.microsoft.com/office/drawing/2014/main" id="{FBA0EFEC-0CBE-6728-9E6A-12E9DA79CFFB}"/>
              </a:ext>
            </a:extLst>
          </p:cNvPr>
          <p:cNvSpPr>
            <a:spLocks noGrp="1"/>
          </p:cNvSpPr>
          <p:nvPr>
            <p:ph type="title"/>
          </p:nvPr>
        </p:nvSpPr>
        <p:spPr>
          <a:xfrm>
            <a:off x="642278" y="196998"/>
            <a:ext cx="9841931" cy="613182"/>
          </a:xfrm>
        </p:spPr>
        <p:txBody>
          <a:bodyPr/>
          <a:lstStyle/>
          <a:p>
            <a:r>
              <a:rPr lang="fi-FI" sz="4000" err="1">
                <a:latin typeface="Verdana Pro"/>
                <a:cs typeface="Poppins ExtraBold"/>
              </a:rPr>
              <a:t>VaKeHyva</a:t>
            </a:r>
            <a:r>
              <a:rPr lang="fi-FI" sz="4000">
                <a:latin typeface="Verdana Pro"/>
                <a:cs typeface="Poppins ExtraBold"/>
              </a:rPr>
              <a:t> – Hyvät palvelut hanke</a:t>
            </a:r>
            <a:endParaRPr lang="fi-FI" sz="4000">
              <a:latin typeface="Verdana Pro"/>
            </a:endParaRPr>
          </a:p>
        </p:txBody>
      </p:sp>
      <p:graphicFrame>
        <p:nvGraphicFramePr>
          <p:cNvPr id="6" name="Sisällön paikkamerkki 5">
            <a:extLst>
              <a:ext uri="{FF2B5EF4-FFF2-40B4-BE49-F238E27FC236}">
                <a16:creationId xmlns:a16="http://schemas.microsoft.com/office/drawing/2014/main" id="{B98E8E67-88BD-8D0C-B5AD-7DC505B13E47}"/>
              </a:ext>
            </a:extLst>
          </p:cNvPr>
          <p:cNvGraphicFramePr>
            <a:graphicFrameLocks noGrp="1"/>
          </p:cNvGraphicFramePr>
          <p:nvPr>
            <p:ph idx="1"/>
          </p:nvPr>
        </p:nvGraphicFramePr>
        <p:xfrm>
          <a:off x="642278" y="1053900"/>
          <a:ext cx="8829727" cy="502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uorakulmio: Pyöristetyt kulmat 10">
            <a:extLst>
              <a:ext uri="{FF2B5EF4-FFF2-40B4-BE49-F238E27FC236}">
                <a16:creationId xmlns:a16="http://schemas.microsoft.com/office/drawing/2014/main" id="{F6A9E086-9223-8EFE-1746-514D305E2DC3}"/>
              </a:ext>
            </a:extLst>
          </p:cNvPr>
          <p:cNvSpPr/>
          <p:nvPr/>
        </p:nvSpPr>
        <p:spPr>
          <a:xfrm>
            <a:off x="6703680" y="1212839"/>
            <a:ext cx="3105008" cy="2291687"/>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311F83"/>
              </a:solidFill>
              <a:effectLst/>
              <a:uLnTx/>
              <a:uFillTx/>
              <a:latin typeface="Verdana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311F83"/>
                </a:solidFill>
                <a:effectLst/>
                <a:uLnTx/>
                <a:uFillTx/>
                <a:latin typeface="Verdana Pro"/>
                <a:ea typeface="+mn-ea"/>
                <a:cs typeface="+mn-cs"/>
              </a:rPr>
              <a:t>HYVÄHyte</a:t>
            </a:r>
            <a:endParaRPr kumimoji="0" lang="fi-FI" sz="1800" b="0" i="0" u="none" strike="noStrike" kern="1200" cap="none" spc="0" normalizeH="0" baseline="0" noProof="0" err="1">
              <a:ln>
                <a:noFill/>
              </a:ln>
              <a:solidFill>
                <a:srgbClr val="311F83"/>
              </a:solidFill>
              <a:effectLst/>
              <a:uLnTx/>
              <a:uFillTx/>
              <a:latin typeface="poppins extralight" panose="00000300000000000000"/>
              <a:ea typeface="+mn-ea"/>
              <a:cs typeface="poppins extralight" panose="000003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311F83"/>
              </a:solidFill>
              <a:effectLst/>
              <a:uLnTx/>
              <a:uFillTx/>
              <a:latin typeface="Verdana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mn-cs"/>
              </a:rPr>
              <a:t>Monialainen </a:t>
            </a:r>
            <a:r>
              <a:rPr kumimoji="0" lang="fi-FI" sz="1600" b="1" i="0" u="none" strike="noStrike" kern="1200" cap="none" spc="0" normalizeH="0" baseline="0" noProof="0" err="1">
                <a:ln>
                  <a:noFill/>
                </a:ln>
                <a:solidFill>
                  <a:srgbClr val="311F83"/>
                </a:solidFill>
                <a:effectLst/>
                <a:uLnTx/>
                <a:uFillTx/>
                <a:latin typeface="Verdana Pro"/>
                <a:ea typeface="+mn-ea"/>
                <a:cs typeface="+mn-cs"/>
              </a:rPr>
              <a:t>hyte</a:t>
            </a:r>
            <a:r>
              <a:rPr kumimoji="0" lang="fi-FI" sz="1600" b="1" i="0" u="none" strike="noStrike" kern="1200" cap="none" spc="0" normalizeH="0" baseline="0" noProof="0">
                <a:ln>
                  <a:noFill/>
                </a:ln>
                <a:solidFill>
                  <a:srgbClr val="311F83"/>
                </a:solidFill>
                <a:effectLst/>
                <a:uLnTx/>
                <a:uFillTx/>
                <a:latin typeface="Verdana Pro"/>
                <a:ea typeface="+mn-ea"/>
                <a:cs typeface="+mn-cs"/>
              </a:rPr>
              <a:t>-palvelukonsepti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mn-cs"/>
              </a:rPr>
              <a:t>Digitaalinen palvelutarjotin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mn-cs"/>
              </a:rPr>
              <a:t>1 236 000 € </a:t>
            </a:r>
            <a:endParaRPr kumimoji="0" lang="fi-FI" sz="1800" b="0" i="0" u="none" strike="noStrike" kern="1200" cap="none" spc="0" normalizeH="0" baseline="0" noProof="0">
              <a:ln>
                <a:noFill/>
              </a:ln>
              <a:solidFill>
                <a:srgbClr val="311F8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11F83"/>
              </a:solidFill>
              <a:effectLst/>
              <a:uLnTx/>
              <a:uFillTx/>
              <a:latin typeface="poppins extralight" panose="00000300000000000000"/>
              <a:ea typeface="+mn-ea"/>
              <a:cs typeface="+mn-cs"/>
            </a:endParaRPr>
          </a:p>
        </p:txBody>
      </p:sp>
      <p:sp>
        <p:nvSpPr>
          <p:cNvPr id="12" name="Suorakulmio: Pyöristetyt kulmat 11">
            <a:extLst>
              <a:ext uri="{FF2B5EF4-FFF2-40B4-BE49-F238E27FC236}">
                <a16:creationId xmlns:a16="http://schemas.microsoft.com/office/drawing/2014/main" id="{167B4F5F-A6E3-D516-4986-DE5B3B1C5F89}"/>
              </a:ext>
            </a:extLst>
          </p:cNvPr>
          <p:cNvSpPr/>
          <p:nvPr/>
        </p:nvSpPr>
        <p:spPr>
          <a:xfrm>
            <a:off x="6703680" y="3710022"/>
            <a:ext cx="3116051" cy="2204853"/>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Sosiaali- ja terveydenhuollon kirjaamiskäytännöt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Rakenteellisen sosiaalityön raportointi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317 000 € </a:t>
            </a:r>
            <a:endParaRPr kumimoji="0" lang="fi-FI" sz="1800" b="0" i="0" u="none" strike="noStrike" kern="1200" cap="none" spc="0" normalizeH="0" baseline="0" noProof="0">
              <a:ln>
                <a:noFill/>
              </a:ln>
              <a:solidFill>
                <a:srgbClr val="311F83"/>
              </a:solidFill>
              <a:effectLst/>
              <a:uLnTx/>
              <a:uFillTx/>
              <a:latin typeface="Calibri" panose="020F0502020204030204"/>
              <a:ea typeface="+mn-ea"/>
              <a:cs typeface="+mn-cs"/>
            </a:endParaRPr>
          </a:p>
        </p:txBody>
      </p:sp>
      <p:sp>
        <p:nvSpPr>
          <p:cNvPr id="13" name="Suorakulmio: Pyöristetyt kulmat 12">
            <a:extLst>
              <a:ext uri="{FF2B5EF4-FFF2-40B4-BE49-F238E27FC236}">
                <a16:creationId xmlns:a16="http://schemas.microsoft.com/office/drawing/2014/main" id="{6E24BE90-452D-C7A7-54CA-7B78693BE823}"/>
              </a:ext>
            </a:extLst>
          </p:cNvPr>
          <p:cNvSpPr/>
          <p:nvPr/>
        </p:nvSpPr>
        <p:spPr>
          <a:xfrm>
            <a:off x="646870" y="1214616"/>
            <a:ext cx="2839964" cy="2214384"/>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311F83"/>
                </a:solidFill>
                <a:effectLst/>
                <a:uLnTx/>
                <a:uFillTx/>
                <a:latin typeface="Verdana Pro"/>
                <a:ea typeface="+mn-ea"/>
                <a:cs typeface="+mn-cs"/>
              </a:rPr>
              <a:t>HYVÄPerhekeskus</a:t>
            </a:r>
            <a:endParaRPr kumimoji="0" lang="fi-FI" sz="1600" b="1" i="0" u="none" strike="noStrike" kern="1200" cap="none" spc="0" normalizeH="0" baseline="0" noProof="0">
              <a:ln>
                <a:noFill/>
              </a:ln>
              <a:solidFill>
                <a:srgbClr val="311F83"/>
              </a:solidFill>
              <a:effectLst/>
              <a:uLnTx/>
              <a:uFillTx/>
              <a:latin typeface="Verdana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311F83"/>
                </a:solidFill>
                <a:effectLst/>
                <a:uLnTx/>
                <a:uFillTx/>
                <a:latin typeface="Verdana Pro"/>
                <a:ea typeface="+mn-ea"/>
                <a:cs typeface="+mn-cs"/>
              </a:rPr>
              <a:t>HYVÄTerveyskeskus</a:t>
            </a:r>
            <a:endParaRPr kumimoji="0" lang="fi-FI" sz="1600" b="1" i="0" u="none" strike="noStrike" kern="1200" cap="none" spc="0" normalizeH="0" baseline="0" noProof="0">
              <a:ln>
                <a:noFill/>
              </a:ln>
              <a:solidFill>
                <a:srgbClr val="311F83"/>
              </a:solidFill>
              <a:effectLst/>
              <a:uLnTx/>
              <a:uFillTx/>
              <a:latin typeface="Verdana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E6007E"/>
                </a:solidFill>
                <a:effectLst/>
                <a:uLnTx/>
                <a:uFillTx/>
                <a:latin typeface="Verdana Pro"/>
                <a:ea typeface="+mn-ea"/>
                <a:cs typeface="+mn-cs"/>
              </a:rPr>
              <a:t>Hyväikä (</a:t>
            </a:r>
            <a:r>
              <a:rPr kumimoji="0" lang="fi-FI" sz="1600" b="1" i="0" u="none" strike="noStrike" kern="1200" cap="none" spc="0" normalizeH="0" baseline="0" noProof="0">
                <a:ln>
                  <a:noFill/>
                </a:ln>
                <a:solidFill>
                  <a:srgbClr val="E6007E"/>
                </a:solidFill>
                <a:effectLst/>
                <a:uLnTx/>
                <a:uFillTx/>
                <a:latin typeface="Calibri" panose="020F0502020204030204"/>
                <a:ea typeface="+mn-ea"/>
                <a:cs typeface="+mn-cs"/>
              </a:rPr>
              <a:t>1 060 417,90 €)</a:t>
            </a:r>
            <a:endParaRPr kumimoji="0" lang="fi-FI" sz="1600" b="1" i="0" u="none" strike="noStrike" kern="1200" cap="none" spc="0" normalizeH="0" baseline="0" noProof="0">
              <a:ln>
                <a:noFill/>
              </a:ln>
              <a:solidFill>
                <a:srgbClr val="311F83"/>
              </a:solidFill>
              <a:effectLst/>
              <a:uLnTx/>
              <a:uFillTx/>
              <a:latin typeface="Verdana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mn-cs"/>
              </a:rPr>
              <a:t>7 181 000 €</a:t>
            </a:r>
          </a:p>
        </p:txBody>
      </p:sp>
      <p:sp>
        <p:nvSpPr>
          <p:cNvPr id="14" name="Suorakulmio: Pyöristetyt kulmat 13">
            <a:extLst>
              <a:ext uri="{FF2B5EF4-FFF2-40B4-BE49-F238E27FC236}">
                <a16:creationId xmlns:a16="http://schemas.microsoft.com/office/drawing/2014/main" id="{D324772D-E70B-3CE8-FDD3-F657DA786620}"/>
              </a:ext>
            </a:extLst>
          </p:cNvPr>
          <p:cNvSpPr/>
          <p:nvPr/>
        </p:nvSpPr>
        <p:spPr>
          <a:xfrm>
            <a:off x="646869" y="3710022"/>
            <a:ext cx="2839965" cy="2214384"/>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Kansalaisten digitaaliset palvelut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Ammattilaisten digitaaliset järjestelmät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a:ln>
                  <a:noFill/>
                </a:ln>
                <a:solidFill>
                  <a:srgbClr val="311F83"/>
                </a:solidFill>
                <a:effectLst/>
                <a:uLnTx/>
                <a:uFillTx/>
                <a:latin typeface="Verdana Pro"/>
                <a:ea typeface="+mn-ea"/>
                <a:cs typeface="poppins extralight"/>
              </a:rPr>
              <a:t>1 508 000 €</a:t>
            </a:r>
            <a:r>
              <a:rPr kumimoji="0" lang="fi-FI" sz="1800" b="0" i="0" u="none" strike="noStrike" kern="1200" cap="none" spc="0" normalizeH="0" baseline="0" noProof="0">
                <a:ln>
                  <a:noFill/>
                </a:ln>
                <a:solidFill>
                  <a:srgbClr val="311F83"/>
                </a:solidFill>
                <a:effectLst/>
                <a:uLnTx/>
                <a:uFillTx/>
                <a:latin typeface="poppins extralight"/>
                <a:ea typeface="+mn-ea"/>
                <a:cs typeface="poppins extralight"/>
              </a:rPr>
              <a:t> </a:t>
            </a:r>
            <a:endParaRPr kumimoji="0" lang="fi-FI" sz="1600" b="1" i="0" u="none" strike="noStrike" kern="1200" cap="none" spc="0" normalizeH="0" baseline="0" noProof="0">
              <a:ln>
                <a:noFill/>
              </a:ln>
              <a:solidFill>
                <a:srgbClr val="311F83"/>
              </a:solidFill>
              <a:effectLst/>
              <a:uLnTx/>
              <a:uFillTx/>
              <a:latin typeface="Verdana Pro"/>
              <a:ea typeface="+mn-ea"/>
              <a:cs typeface="poppins extralight"/>
            </a:endParaRPr>
          </a:p>
        </p:txBody>
      </p:sp>
      <p:sp>
        <p:nvSpPr>
          <p:cNvPr id="15" name="Suorakulmio: Pyöristetyt kulmat 14">
            <a:extLst>
              <a:ext uri="{FF2B5EF4-FFF2-40B4-BE49-F238E27FC236}">
                <a16:creationId xmlns:a16="http://schemas.microsoft.com/office/drawing/2014/main" id="{BE4AC5C3-D2AA-9E8B-BCF9-5E7E1C2197DB}"/>
              </a:ext>
            </a:extLst>
          </p:cNvPr>
          <p:cNvSpPr/>
          <p:nvPr/>
        </p:nvSpPr>
        <p:spPr>
          <a:xfrm>
            <a:off x="4007526" y="3128234"/>
            <a:ext cx="2088187" cy="99659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Verdana Pro"/>
                <a:ea typeface="+mn-ea"/>
                <a:cs typeface="poppins extralight"/>
              </a:rPr>
              <a:t>10 242 000 €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Verdana Pro"/>
                <a:ea typeface="+mn-ea"/>
                <a:cs typeface="+mn-cs"/>
              </a:rPr>
              <a:t>v. 2023-2025</a:t>
            </a:r>
          </a:p>
        </p:txBody>
      </p:sp>
      <p:sp>
        <p:nvSpPr>
          <p:cNvPr id="5" name="Ellipsi 4">
            <a:extLst>
              <a:ext uri="{FF2B5EF4-FFF2-40B4-BE49-F238E27FC236}">
                <a16:creationId xmlns:a16="http://schemas.microsoft.com/office/drawing/2014/main" id="{2B987DDE-A9D1-7744-FA27-F507A8618863}"/>
              </a:ext>
            </a:extLst>
          </p:cNvPr>
          <p:cNvSpPr/>
          <p:nvPr/>
        </p:nvSpPr>
        <p:spPr>
          <a:xfrm>
            <a:off x="839972" y="2254102"/>
            <a:ext cx="2371061" cy="3508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79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94517CE-E536-AA3E-363B-74852EC2C6C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E76DBD-9ABD-401A-ACC4-8E3C979D470F}"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3.10.2023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4" name="Dian numeron paikkamerkki 3">
            <a:extLst>
              <a:ext uri="{FF2B5EF4-FFF2-40B4-BE49-F238E27FC236}">
                <a16:creationId xmlns:a16="http://schemas.microsoft.com/office/drawing/2014/main" id="{5EF38F69-5831-AFA7-A867-A109AF9B87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graphicFrame>
        <p:nvGraphicFramePr>
          <p:cNvPr id="9" name="Kaaviokuva 8">
            <a:extLst>
              <a:ext uri="{FF2B5EF4-FFF2-40B4-BE49-F238E27FC236}">
                <a16:creationId xmlns:a16="http://schemas.microsoft.com/office/drawing/2014/main" id="{922F5F35-77EA-86BC-40AE-371F77BA0A5B}"/>
              </a:ext>
            </a:extLst>
          </p:cNvPr>
          <p:cNvGraphicFramePr/>
          <p:nvPr/>
        </p:nvGraphicFramePr>
        <p:xfrm>
          <a:off x="355675" y="1815579"/>
          <a:ext cx="11751095" cy="436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uorakulmio: Pyöristetyt kulmat 9">
            <a:extLst>
              <a:ext uri="{FF2B5EF4-FFF2-40B4-BE49-F238E27FC236}">
                <a16:creationId xmlns:a16="http://schemas.microsoft.com/office/drawing/2014/main" id="{FC6EA9F8-67A7-9F01-6BA3-1E042CB0F122}"/>
              </a:ext>
            </a:extLst>
          </p:cNvPr>
          <p:cNvSpPr/>
          <p:nvPr/>
        </p:nvSpPr>
        <p:spPr>
          <a:xfrm>
            <a:off x="355673" y="1430236"/>
            <a:ext cx="11067614" cy="109431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TAVOITE</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r>
              <a:rPr kumimoji="0" lang="en-US" sz="16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Ikäihmisen toimintakykyinen kotona asuminen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Piilevien tukitarpeiden ja ongelmien varhainen tunnistaminen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Oikea-aikainen hoitoonpääsy</a:t>
            </a:r>
          </a:p>
        </p:txBody>
      </p:sp>
      <p:sp>
        <p:nvSpPr>
          <p:cNvPr id="11" name="Tekstiruutu 10">
            <a:extLst>
              <a:ext uri="{FF2B5EF4-FFF2-40B4-BE49-F238E27FC236}">
                <a16:creationId xmlns:a16="http://schemas.microsoft.com/office/drawing/2014/main" id="{22C0BC90-F35F-ED9A-8BE0-A9C48C0564F4}"/>
              </a:ext>
            </a:extLst>
          </p:cNvPr>
          <p:cNvSpPr txBox="1"/>
          <p:nvPr/>
        </p:nvSpPr>
        <p:spPr>
          <a:xfrm>
            <a:off x="98542" y="130732"/>
            <a:ext cx="1132474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311F83"/>
                </a:solidFill>
                <a:effectLst/>
                <a:uLnTx/>
                <a:uFillTx/>
                <a:latin typeface="Calibri" panose="020F0502020204030204"/>
                <a:ea typeface="+mn-ea"/>
                <a:cs typeface="+mn-cs"/>
              </a:rPr>
              <a:t>Hyväikä kehittämiskärki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311F83"/>
                </a:solidFill>
                <a:effectLst/>
                <a:uLnTx/>
                <a:uFillTx/>
                <a:latin typeface="Calibri" panose="020F0502020204030204"/>
                <a:ea typeface="+mn-ea"/>
                <a:cs typeface="+mn-cs"/>
              </a:rPr>
              <a:t>Suunnitelma vuosille 2023-2025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311F83"/>
                </a:solidFill>
                <a:effectLst/>
                <a:uLnTx/>
                <a:uFillTx/>
                <a:latin typeface="Calibri" panose="020F0502020204030204"/>
                <a:ea typeface="+mn-ea"/>
                <a:cs typeface="+mn-cs"/>
              </a:rPr>
              <a:t>Budjetti  1 060 417,90€, josta 120 000e varattu digikehittämiseen (1b)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rgbClr val="311F83"/>
              </a:solidFill>
              <a:effectLst/>
              <a:uLnTx/>
              <a:uFillTx/>
              <a:latin typeface="Calibri" panose="020F0502020204030204"/>
              <a:ea typeface="+mn-ea"/>
              <a:cs typeface="+mn-cs"/>
            </a:endParaRPr>
          </a:p>
        </p:txBody>
      </p:sp>
      <p:sp>
        <p:nvSpPr>
          <p:cNvPr id="5" name="Suorakulmio: Pyöristetyt kulmat 4">
            <a:extLst>
              <a:ext uri="{FF2B5EF4-FFF2-40B4-BE49-F238E27FC236}">
                <a16:creationId xmlns:a16="http://schemas.microsoft.com/office/drawing/2014/main" id="{72601269-8983-7877-15A7-3FF15BBF23ED}"/>
              </a:ext>
            </a:extLst>
          </p:cNvPr>
          <p:cNvSpPr/>
          <p:nvPr/>
        </p:nvSpPr>
        <p:spPr>
          <a:xfrm>
            <a:off x="6901886" y="1416551"/>
            <a:ext cx="5211541" cy="1094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KOHDERYHMÄ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Ikääntyneet, joilla todettua tai piilossa olevaa psyykkiseen tai sosiaaliseen toimintakykyyn liittyvää tuen, hoidon tai kuntoutuksen tarvetta</a:t>
            </a:r>
            <a:r>
              <a:rPr kumimoji="0" lang="fi-FI"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Nuoli: Oikea 5">
            <a:extLst>
              <a:ext uri="{FF2B5EF4-FFF2-40B4-BE49-F238E27FC236}">
                <a16:creationId xmlns:a16="http://schemas.microsoft.com/office/drawing/2014/main" id="{00FB8834-8D78-8D3A-978A-572603C4CBA1}"/>
              </a:ext>
            </a:extLst>
          </p:cNvPr>
          <p:cNvSpPr/>
          <p:nvPr/>
        </p:nvSpPr>
        <p:spPr>
          <a:xfrm>
            <a:off x="355673" y="2510862"/>
            <a:ext cx="11764411" cy="141325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a:ln>
                  <a:noFill/>
                </a:ln>
                <a:solidFill>
                  <a:prstClr val="white"/>
                </a:solidFill>
                <a:effectLst/>
                <a:uLnTx/>
                <a:uFillTx/>
                <a:latin typeface="Calibri" panose="020F0502020204030204"/>
                <a:ea typeface="+mn-ea"/>
                <a:cs typeface="+mn-cs"/>
              </a:rPr>
              <a:t>Kehittämistoimenpiteet 1-3</a:t>
            </a:r>
          </a:p>
        </p:txBody>
      </p:sp>
    </p:spTree>
    <p:extLst>
      <p:ext uri="{BB962C8B-B14F-4D97-AF65-F5344CB8AC3E}">
        <p14:creationId xmlns:p14="http://schemas.microsoft.com/office/powerpoint/2010/main" val="203299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D08F53E3-A64F-4517-B9CF-007302132DBD}"/>
    </a:ext>
  </a:extLst>
</a:theme>
</file>

<file path=ppt/theme/theme2.xml><?xml version="1.0" encoding="utf-8"?>
<a:theme xmlns:a="http://schemas.openxmlformats.org/drawingml/2006/main" name="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6EEB7A0E-5F1B-41B5-AF3C-47B088C1D5A0}"/>
    </a:ext>
  </a:extLst>
</a:theme>
</file>

<file path=ppt/theme/theme3.xml><?xml version="1.0" encoding="utf-8"?>
<a:theme xmlns:a="http://schemas.openxmlformats.org/drawingml/2006/main" name="Väli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B97DD346-B6AB-419A-BDA3-7B767FC20253}"/>
    </a:ext>
  </a:extLst>
</a:theme>
</file>

<file path=ppt/theme/theme4.xml><?xml version="1.0" encoding="utf-8"?>
<a:theme xmlns:a="http://schemas.openxmlformats.org/drawingml/2006/main" name="Sitaati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71FEFB2B-DCA2-4507-8EFE-E682CF06C65B}"/>
    </a:ext>
  </a:extLst>
</a:theme>
</file>

<file path=ppt/theme/theme5.xml><?xml version="1.0" encoding="utf-8"?>
<a:theme xmlns:a="http://schemas.openxmlformats.org/drawingml/2006/main" name="Kiitos">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1E7F5BB8-A0C9-4E92-A627-2CF95B936A7E}"/>
    </a:ext>
  </a:extLst>
</a:theme>
</file>

<file path=ppt/theme/theme6.xml><?xml version="1.0" encoding="utf-8"?>
<a:theme xmlns:a="http://schemas.openxmlformats.org/drawingml/2006/main" name="1_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D08F53E3-A64F-4517-B9CF-007302132DBD}"/>
    </a:ext>
  </a:extLst>
</a:theme>
</file>

<file path=ppt/theme/theme7.xml><?xml version="1.0" encoding="utf-8"?>
<a:theme xmlns:a="http://schemas.openxmlformats.org/drawingml/2006/main" name="1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_Hvalue ja kela" id="{F56D19E3-0F75-48A0-8776-0E31451DD8BD}" vid="{7E095741-56D7-48D6-B4AB-783FACCE2F98}"/>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04334a-7a6e-4263-9609-0d242ca1ee47">
      <Terms xmlns="http://schemas.microsoft.com/office/infopath/2007/PartnerControls"/>
    </lcf76f155ced4ddcb4097134ff3c332f>
    <TaxCatchAll xmlns="12d2ee93-6a61-4c93-b8d3-946151f1850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A22BAD91D3A74CBCAD3A5CC30D1602" ma:contentTypeVersion="11" ma:contentTypeDescription="Create a new document." ma:contentTypeScope="" ma:versionID="ac95244464f2d87982f1b5ae8308a705">
  <xsd:schema xmlns:xsd="http://www.w3.org/2001/XMLSchema" xmlns:xs="http://www.w3.org/2001/XMLSchema" xmlns:p="http://schemas.microsoft.com/office/2006/metadata/properties" xmlns:ns2="fd04334a-7a6e-4263-9609-0d242ca1ee47" xmlns:ns3="12d2ee93-6a61-4c93-b8d3-946151f18509" targetNamespace="http://schemas.microsoft.com/office/2006/metadata/properties" ma:root="true" ma:fieldsID="6922f4059572d6403cec3a9a65f696a5" ns2:_="" ns3:_="">
    <xsd:import namespace="fd04334a-7a6e-4263-9609-0d242ca1ee47"/>
    <xsd:import namespace="12d2ee93-6a61-4c93-b8d3-946151f185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4334a-7a6e-4263-9609-0d242ca1e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685aec-b611-4d42-aeb4-a50954e9c4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d2ee93-6a61-4c93-b8d3-946151f185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9a705d1-b05d-4d4e-914c-9d9488049fa0}" ma:internalName="TaxCatchAll" ma:showField="CatchAllData" ma:web="12d2ee93-6a61-4c93-b8d3-946151f185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7E153-9E63-4800-B50F-8D6327B2836E}">
  <ds:schemaRefs>
    <ds:schemaRef ds:uri="12d2ee93-6a61-4c93-b8d3-946151f18509"/>
    <ds:schemaRef ds:uri="fd04334a-7a6e-4263-9609-0d242ca1ee47"/>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98146F2-30C0-4888-AD5D-51D7F20FED77}">
  <ds:schemaRefs>
    <ds:schemaRef ds:uri="http://schemas.microsoft.com/sharepoint/v3/contenttype/forms"/>
  </ds:schemaRefs>
</ds:datastoreItem>
</file>

<file path=customXml/itemProps3.xml><?xml version="1.0" encoding="utf-8"?>
<ds:datastoreItem xmlns:ds="http://schemas.openxmlformats.org/officeDocument/2006/customXml" ds:itemID="{E575A3C2-3FAA-469A-9E11-84A8DFABCB84}">
  <ds:schemaRefs>
    <ds:schemaRef ds:uri="12d2ee93-6a61-4c93-b8d3-946151f18509"/>
    <ds:schemaRef ds:uri="fd04334a-7a6e-4263-9609-0d242ca1ee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VAKE_esityspohja_2023</Template>
  <TotalTime>0</TotalTime>
  <Words>1169</Words>
  <Application>Microsoft Office PowerPoint</Application>
  <PresentationFormat>Widescreen</PresentationFormat>
  <Paragraphs>224</Paragraphs>
  <Slides>12</Slides>
  <Notes>2</Notes>
  <HiddenSlides>0</HiddenSlides>
  <MMClips>0</MMClips>
  <ScaleCrop>false</ScaleCrop>
  <HeadingPairs>
    <vt:vector size="4" baseType="variant">
      <vt:variant>
        <vt:lpstr>Theme</vt:lpstr>
      </vt:variant>
      <vt:variant>
        <vt:i4>8</vt:i4>
      </vt:variant>
      <vt:variant>
        <vt:lpstr>Slide Titles</vt:lpstr>
      </vt:variant>
      <vt:variant>
        <vt:i4>12</vt:i4>
      </vt:variant>
    </vt:vector>
  </HeadingPairs>
  <TitlesOfParts>
    <vt:vector size="20" baseType="lpstr">
      <vt:lpstr>Pääotsikot</vt:lpstr>
      <vt:lpstr>Sisällöt</vt:lpstr>
      <vt:lpstr>Väliotsikot</vt:lpstr>
      <vt:lpstr>Sitaatit</vt:lpstr>
      <vt:lpstr>Kiitos</vt:lpstr>
      <vt:lpstr>1_Pääotsikot</vt:lpstr>
      <vt:lpstr>1_TULsote_ja_rakenneuudistus</vt:lpstr>
      <vt:lpstr>TULsote_ja_rakenneuudistus</vt:lpstr>
      <vt:lpstr>Seniorineuvolatoiminta</vt:lpstr>
      <vt:lpstr>PowerPoint Presentation</vt:lpstr>
      <vt:lpstr>Kotona asumisen palvelujen palvelualue</vt:lpstr>
      <vt:lpstr>Seniorineuvonta, kuinka voimme auttaa?</vt:lpstr>
      <vt:lpstr>Vanhusten palvelujen asiakkaaksi tulon prosessi: Asiakkaan ja toiminnan  näkökulmat</vt:lpstr>
      <vt:lpstr>Seniorineuvolatoiminta verkoston toimintana VAKESSA</vt:lpstr>
      <vt:lpstr>PowerPoint Presentation</vt:lpstr>
      <vt:lpstr>VaKeHyva – Hyvät palvelut hanke</vt:lpstr>
      <vt:lpstr>PowerPoint Presentation</vt:lpstr>
      <vt:lpstr>PowerPoint Presentation</vt:lpstr>
      <vt:lpstr>PowerPoint Presentation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Järvinen Tanja</dc:creator>
  <cp:lastModifiedBy>Järvinen Tanja</cp:lastModifiedBy>
  <cp:revision>2</cp:revision>
  <dcterms:created xsi:type="dcterms:W3CDTF">2023-09-27T09:30:04Z</dcterms:created>
  <dcterms:modified xsi:type="dcterms:W3CDTF">2023-10-04T04:54:14Z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Method">
    <vt:lpwstr>Standard</vt:lpwstr>
  </property>
  <property fmtid="{D5CDD505-2E9C-101B-9397-08002B2CF9AE}" pid="3" name="MSIP_Label_defa4170-0d19-0005-0004-bc88714345d2_Name">
    <vt:lpwstr>defa4170-0d19-0005-0004-bc88714345d2</vt:lpwstr>
  </property>
  <property fmtid="{D5CDD505-2E9C-101B-9397-08002B2CF9AE}" pid="4" name="MediaServiceImageTags">
    <vt:lpwstr/>
  </property>
  <property fmtid="{D5CDD505-2E9C-101B-9397-08002B2CF9AE}" pid="5" name="ContentTypeId">
    <vt:lpwstr>0x010100E3A22BAD91D3A74CBCAD3A5CC30D1602</vt:lpwstr>
  </property>
  <property fmtid="{D5CDD505-2E9C-101B-9397-08002B2CF9AE}" pid="6" name="MSIP_Label_defa4170-0d19-0005-0004-bc88714345d2_Enabled">
    <vt:lpwstr>true</vt:lpwstr>
  </property>
  <property fmtid="{D5CDD505-2E9C-101B-9397-08002B2CF9AE}" pid="7" name="MSIP_Label_defa4170-0d19-0005-0004-bc88714345d2_ContentBits">
    <vt:lpwstr>0</vt:lpwstr>
  </property>
  <property fmtid="{D5CDD505-2E9C-101B-9397-08002B2CF9AE}" pid="8" name="MSIP_Label_defa4170-0d19-0005-0004-bc88714345d2_SetDate">
    <vt:lpwstr>2023-02-10T12:03:37Z</vt:lpwstr>
  </property>
  <property fmtid="{D5CDD505-2E9C-101B-9397-08002B2CF9AE}" pid="9" name="MSIP_Label_defa4170-0d19-0005-0004-bc88714345d2_ActionId">
    <vt:lpwstr>418f29a5-c218-44f3-a00c-d3d40f050407</vt:lpwstr>
  </property>
  <property fmtid="{D5CDD505-2E9C-101B-9397-08002B2CF9AE}" pid="10" name="MSIP_Label_defa4170-0d19-0005-0004-bc88714345d2_SiteId">
    <vt:lpwstr>7cbe7314-9eec-453e-aa25-b39667b2f68f</vt:lpwstr>
  </property>
</Properties>
</file>